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73" r:id="rId2"/>
    <p:sldId id="258" r:id="rId3"/>
    <p:sldId id="274" r:id="rId4"/>
    <p:sldId id="265" r:id="rId5"/>
    <p:sldId id="256" r:id="rId6"/>
    <p:sldId id="257" r:id="rId7"/>
    <p:sldId id="275" r:id="rId8"/>
    <p:sldId id="259" r:id="rId9"/>
    <p:sldId id="260" r:id="rId10"/>
    <p:sldId id="261" r:id="rId11"/>
    <p:sldId id="268" r:id="rId12"/>
    <p:sldId id="276" r:id="rId13"/>
    <p:sldId id="264" r:id="rId14"/>
    <p:sldId id="267" r:id="rId15"/>
    <p:sldId id="270" r:id="rId16"/>
    <p:sldId id="280" r:id="rId17"/>
    <p:sldId id="263" r:id="rId18"/>
    <p:sldId id="262" r:id="rId19"/>
    <p:sldId id="279" r:id="rId20"/>
    <p:sldId id="269" r:id="rId21"/>
    <p:sldId id="272" r:id="rId22"/>
    <p:sldId id="266"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pe Robson" initials="HR" lastIdx="1" clrIdx="0">
    <p:extLst>
      <p:ext uri="{19B8F6BF-5375-455C-9EA6-DF929625EA0E}">
        <p15:presenceInfo xmlns:p15="http://schemas.microsoft.com/office/powerpoint/2012/main" userId="49cbec4192feabd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9933"/>
    <a:srgbClr val="EFB6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162" autoAdjust="0"/>
    <p:restoredTop sz="94249" autoAdjust="0"/>
  </p:normalViewPr>
  <p:slideViewPr>
    <p:cSldViewPr snapToGrid="0">
      <p:cViewPr>
        <p:scale>
          <a:sx n="62" d="100"/>
          <a:sy n="62" d="100"/>
        </p:scale>
        <p:origin x="42" y="28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DFFC09-6080-4850-86EB-33C7C07F3780}" type="doc">
      <dgm:prSet loTypeId="urn:microsoft.com/office/officeart/2009/3/layout/RandomtoResultProcess" loCatId="process" qsTypeId="urn:microsoft.com/office/officeart/2005/8/quickstyle/simple1" qsCatId="simple" csTypeId="urn:microsoft.com/office/officeart/2005/8/colors/accent3_3" csCatId="accent3" phldr="1"/>
      <dgm:spPr/>
      <dgm:t>
        <a:bodyPr/>
        <a:lstStyle/>
        <a:p>
          <a:endParaRPr lang="en-US"/>
        </a:p>
      </dgm:t>
    </dgm:pt>
    <dgm:pt modelId="{96BE682B-9E69-4C7B-93DA-84FACEF4597E}">
      <dgm:prSet custT="1"/>
      <dgm:spPr/>
      <dgm:t>
        <a:bodyPr/>
        <a:lstStyle/>
        <a:p>
          <a:r>
            <a:rPr lang="en-US" sz="1600" dirty="0"/>
            <a:t>The Hub could be situated in</a:t>
          </a:r>
          <a:br>
            <a:rPr lang="en-US" sz="1600" dirty="0"/>
          </a:br>
          <a:r>
            <a:rPr lang="en-US" sz="1600" dirty="0"/>
            <a:t> an accessible location, offering a joined-up service to all ages in our community:</a:t>
          </a:r>
        </a:p>
      </dgm:t>
    </dgm:pt>
    <dgm:pt modelId="{D5801E19-F8F2-49F4-B1C8-1BB0BC7908BD}" type="parTrans" cxnId="{6BFBE1AF-2089-4F18-A3CF-95EA941C4E69}">
      <dgm:prSet/>
      <dgm:spPr/>
      <dgm:t>
        <a:bodyPr/>
        <a:lstStyle/>
        <a:p>
          <a:endParaRPr lang="en-US"/>
        </a:p>
      </dgm:t>
    </dgm:pt>
    <dgm:pt modelId="{D4B4EAA3-831F-46C1-A8A4-B89F830D81B5}" type="sibTrans" cxnId="{6BFBE1AF-2089-4F18-A3CF-95EA941C4E69}">
      <dgm:prSet/>
      <dgm:spPr/>
      <dgm:t>
        <a:bodyPr/>
        <a:lstStyle/>
        <a:p>
          <a:endParaRPr lang="en-US"/>
        </a:p>
      </dgm:t>
    </dgm:pt>
    <dgm:pt modelId="{88FDC0A3-9B15-4E9D-94D7-B310BAE5B233}">
      <dgm:prSet custT="1"/>
      <dgm:spPr/>
      <dgm:t>
        <a:bodyPr/>
        <a:lstStyle/>
        <a:p>
          <a:r>
            <a:rPr lang="en-US" sz="1600" dirty="0"/>
            <a:t>Acts as a ‘central Hub’, where people can drop in to find out about services either directly provided or virtually coordinated from multiple locations. </a:t>
          </a:r>
          <a:br>
            <a:rPr lang="en-US" sz="1400" dirty="0"/>
          </a:br>
          <a:endParaRPr lang="en-US" sz="1400" dirty="0"/>
        </a:p>
      </dgm:t>
    </dgm:pt>
    <dgm:pt modelId="{E06BD462-D956-48ED-B1CE-FA0265004BCE}" type="parTrans" cxnId="{5299AFFD-2D78-4707-8A36-D431EA4ECD99}">
      <dgm:prSet/>
      <dgm:spPr/>
      <dgm:t>
        <a:bodyPr/>
        <a:lstStyle/>
        <a:p>
          <a:endParaRPr lang="en-US"/>
        </a:p>
      </dgm:t>
    </dgm:pt>
    <dgm:pt modelId="{D54635E1-360A-4A11-926B-69CFD765FDCC}" type="sibTrans" cxnId="{5299AFFD-2D78-4707-8A36-D431EA4ECD99}">
      <dgm:prSet/>
      <dgm:spPr/>
      <dgm:t>
        <a:bodyPr/>
        <a:lstStyle/>
        <a:p>
          <a:endParaRPr lang="en-US"/>
        </a:p>
      </dgm:t>
    </dgm:pt>
    <dgm:pt modelId="{1BB93ECC-1E8B-49F0-A82E-800F998B7EAB}">
      <dgm:prSet custT="1"/>
      <dgm:spPr/>
      <dgm:t>
        <a:bodyPr/>
        <a:lstStyle/>
        <a:p>
          <a:r>
            <a:rPr lang="en-US" sz="1600" dirty="0"/>
            <a:t>These services, we hope, will form complimentary</a:t>
          </a:r>
          <a:br>
            <a:rPr lang="en-US" sz="1600" dirty="0"/>
          </a:br>
          <a:r>
            <a:rPr lang="en-US" sz="1600" dirty="0"/>
            <a:t> ‘Micro-Hubs’ of different activities and topics.</a:t>
          </a:r>
        </a:p>
      </dgm:t>
    </dgm:pt>
    <dgm:pt modelId="{3E6D83C3-37BB-4275-8D68-A39E630D56C9}" type="parTrans" cxnId="{1B73BE04-2D18-4453-81DE-E4B3161431BE}">
      <dgm:prSet/>
      <dgm:spPr/>
      <dgm:t>
        <a:bodyPr/>
        <a:lstStyle/>
        <a:p>
          <a:endParaRPr lang="en-US"/>
        </a:p>
      </dgm:t>
    </dgm:pt>
    <dgm:pt modelId="{C2F413C1-9DF6-4797-A1E4-C16C5CDEC145}" type="sibTrans" cxnId="{1B73BE04-2D18-4453-81DE-E4B3161431BE}">
      <dgm:prSet/>
      <dgm:spPr/>
      <dgm:t>
        <a:bodyPr/>
        <a:lstStyle/>
        <a:p>
          <a:endParaRPr lang="en-US"/>
        </a:p>
      </dgm:t>
    </dgm:pt>
    <dgm:pt modelId="{58FCFED4-BD33-451F-99AD-C0028003DB19}">
      <dgm:prSet custT="1"/>
      <dgm:spPr>
        <a:solidFill>
          <a:srgbClr val="7030A0"/>
        </a:solidFill>
      </dgm:spPr>
      <dgm:t>
        <a:bodyPr/>
        <a:lstStyle/>
        <a:p>
          <a:r>
            <a:rPr lang="en-US" sz="1800" dirty="0"/>
            <a:t>Promotes early intervention and creative team building and networking opportunities to develop community knowledge and skill-set</a:t>
          </a:r>
        </a:p>
      </dgm:t>
    </dgm:pt>
    <dgm:pt modelId="{E241A2D2-584D-4E4B-B3D3-91C0E4BDDC54}" type="parTrans" cxnId="{B78EB518-CC5D-4D9A-95BF-15474ED0A50D}">
      <dgm:prSet/>
      <dgm:spPr/>
      <dgm:t>
        <a:bodyPr/>
        <a:lstStyle/>
        <a:p>
          <a:endParaRPr lang="en-US"/>
        </a:p>
      </dgm:t>
    </dgm:pt>
    <dgm:pt modelId="{5674A42F-59B3-4103-8FBA-7795456D4F1E}" type="sibTrans" cxnId="{B78EB518-CC5D-4D9A-95BF-15474ED0A50D}">
      <dgm:prSet/>
      <dgm:spPr/>
      <dgm:t>
        <a:bodyPr/>
        <a:lstStyle/>
        <a:p>
          <a:endParaRPr lang="en-US"/>
        </a:p>
      </dgm:t>
    </dgm:pt>
    <dgm:pt modelId="{E561EDB2-45E8-459E-9444-A33FF64E3735}" type="pres">
      <dgm:prSet presAssocID="{B5DFFC09-6080-4850-86EB-33C7C07F3780}" presName="Name0" presStyleCnt="0">
        <dgm:presLayoutVars>
          <dgm:dir/>
          <dgm:animOne val="branch"/>
          <dgm:animLvl val="lvl"/>
        </dgm:presLayoutVars>
      </dgm:prSet>
      <dgm:spPr/>
    </dgm:pt>
    <dgm:pt modelId="{88DC86CD-23B4-479B-AE29-83BBBC1D6CBA}" type="pres">
      <dgm:prSet presAssocID="{96BE682B-9E69-4C7B-93DA-84FACEF4597E}" presName="chaos" presStyleCnt="0"/>
      <dgm:spPr/>
    </dgm:pt>
    <dgm:pt modelId="{D21076B9-ABED-4DCB-9A30-CEB97B94C9F0}" type="pres">
      <dgm:prSet presAssocID="{96BE682B-9E69-4C7B-93DA-84FACEF4597E}" presName="parTx1" presStyleLbl="revTx" presStyleIdx="0" presStyleCnt="3"/>
      <dgm:spPr/>
    </dgm:pt>
    <dgm:pt modelId="{508FEE17-B6DA-4456-8F49-6997978F1A02}" type="pres">
      <dgm:prSet presAssocID="{96BE682B-9E69-4C7B-93DA-84FACEF4597E}" presName="c1" presStyleLbl="node1" presStyleIdx="0" presStyleCnt="19" custLinFactX="59430" custLinFactY="-109481" custLinFactNeighborX="100000" custLinFactNeighborY="-200000"/>
      <dgm:spPr/>
    </dgm:pt>
    <dgm:pt modelId="{35E6D03B-474F-4640-89A2-D63C171AC1F2}" type="pres">
      <dgm:prSet presAssocID="{96BE682B-9E69-4C7B-93DA-84FACEF4597E}" presName="c2" presStyleLbl="node1" presStyleIdx="1" presStyleCnt="19" custLinFactX="96126" custLinFactY="-141228" custLinFactNeighborX="100000" custLinFactNeighborY="-200000"/>
      <dgm:spPr/>
    </dgm:pt>
    <dgm:pt modelId="{5B190F75-4DC4-4E22-ABD6-E4633601DDBD}" type="pres">
      <dgm:prSet presAssocID="{96BE682B-9E69-4C7B-93DA-84FACEF4597E}" presName="c3" presStyleLbl="node1" presStyleIdx="2" presStyleCnt="19" custLinFactY="-13005" custLinFactNeighborX="11098" custLinFactNeighborY="-100000"/>
      <dgm:spPr/>
    </dgm:pt>
    <dgm:pt modelId="{1D9C5991-0891-497D-AC72-D9F5DF382BC2}" type="pres">
      <dgm:prSet presAssocID="{96BE682B-9E69-4C7B-93DA-84FACEF4597E}" presName="c4" presStyleLbl="node1" presStyleIdx="3" presStyleCnt="19" custLinFactY="-31295" custLinFactNeighborX="-9378" custLinFactNeighborY="-100000"/>
      <dgm:spPr/>
    </dgm:pt>
    <dgm:pt modelId="{4E7A9D68-ACED-44E4-9161-18D3B37197DC}" type="pres">
      <dgm:prSet presAssocID="{96BE682B-9E69-4C7B-93DA-84FACEF4597E}" presName="c5" presStyleLbl="node1" presStyleIdx="4" presStyleCnt="19" custLinFactY="-100000" custLinFactNeighborX="-15340" custLinFactNeighborY="-125078"/>
      <dgm:spPr/>
    </dgm:pt>
    <dgm:pt modelId="{305E6B85-5A0A-4DCB-BBD5-50B30837B271}" type="pres">
      <dgm:prSet presAssocID="{96BE682B-9E69-4C7B-93DA-84FACEF4597E}" presName="c6" presStyleLbl="node1" presStyleIdx="5" presStyleCnt="19" custLinFactNeighborX="58245" custLinFactNeighborY="-8437"/>
      <dgm:spPr/>
    </dgm:pt>
    <dgm:pt modelId="{1FBD8D4F-9C9D-40E2-970C-E727C69A5432}" type="pres">
      <dgm:prSet presAssocID="{96BE682B-9E69-4C7B-93DA-84FACEF4597E}" presName="c7" presStyleLbl="node1" presStyleIdx="6" presStyleCnt="19" custLinFactY="-37263" custLinFactNeighborX="-11936" custLinFactNeighborY="-100000"/>
      <dgm:spPr/>
    </dgm:pt>
    <dgm:pt modelId="{F3BE7F50-AF34-45F6-A198-0524CB22FEF4}" type="pres">
      <dgm:prSet presAssocID="{96BE682B-9E69-4C7B-93DA-84FACEF4597E}" presName="c8" presStyleLbl="node1" presStyleIdx="7" presStyleCnt="19" custLinFactX="-181082" custLinFactY="-200000" custLinFactNeighborX="-200000" custLinFactNeighborY="-290579"/>
      <dgm:spPr/>
    </dgm:pt>
    <dgm:pt modelId="{1DC29DFC-B7F1-45E6-ABAB-C55BD5097241}" type="pres">
      <dgm:prSet presAssocID="{96BE682B-9E69-4C7B-93DA-84FACEF4597E}" presName="c9" presStyleLbl="node1" presStyleIdx="8" presStyleCnt="19" custLinFactY="-186436" custLinFactNeighborX="-82428" custLinFactNeighborY="-200000"/>
      <dgm:spPr/>
    </dgm:pt>
    <dgm:pt modelId="{076ED863-C382-4CE9-BF3C-FBC72CF7B560}" type="pres">
      <dgm:prSet presAssocID="{96BE682B-9E69-4C7B-93DA-84FACEF4597E}" presName="c10" presStyleLbl="node1" presStyleIdx="9" presStyleCnt="19" custLinFactNeighborX="5009" custLinFactNeighborY="-97059"/>
      <dgm:spPr>
        <a:solidFill>
          <a:srgbClr val="FF9900"/>
        </a:solidFill>
      </dgm:spPr>
    </dgm:pt>
    <dgm:pt modelId="{038F341B-F2D7-474A-9F70-D6A2EFB78E6F}" type="pres">
      <dgm:prSet presAssocID="{96BE682B-9E69-4C7B-93DA-84FACEF4597E}" presName="c11" presStyleLbl="node1" presStyleIdx="10" presStyleCnt="19"/>
      <dgm:spPr/>
    </dgm:pt>
    <dgm:pt modelId="{AEE29567-42AE-4810-B3B2-EB3F5F143FD5}" type="pres">
      <dgm:prSet presAssocID="{96BE682B-9E69-4C7B-93DA-84FACEF4597E}" presName="c12" presStyleLbl="node1" presStyleIdx="11" presStyleCnt="19" custLinFactNeighborX="-62193" custLinFactNeighborY="77584"/>
      <dgm:spPr/>
    </dgm:pt>
    <dgm:pt modelId="{C62EE9DA-F38E-4ABB-B4E3-84B2A0809591}" type="pres">
      <dgm:prSet presAssocID="{96BE682B-9E69-4C7B-93DA-84FACEF4597E}" presName="c13" presStyleLbl="node1" presStyleIdx="12" presStyleCnt="19" custLinFactNeighborX="-16412" custLinFactNeighborY="98471"/>
      <dgm:spPr/>
    </dgm:pt>
    <dgm:pt modelId="{54518FFD-3457-481E-B4FF-2DF9E147EAAD}" type="pres">
      <dgm:prSet presAssocID="{96BE682B-9E69-4C7B-93DA-84FACEF4597E}" presName="c14" presStyleLbl="node1" presStyleIdx="13" presStyleCnt="19"/>
      <dgm:spPr/>
    </dgm:pt>
    <dgm:pt modelId="{746AE153-618C-4975-9E48-0AB284ABBAAD}" type="pres">
      <dgm:prSet presAssocID="{96BE682B-9E69-4C7B-93DA-84FACEF4597E}" presName="c15" presStyleLbl="node1" presStyleIdx="14" presStyleCnt="19" custLinFactY="85006" custLinFactNeighborX="13147" custLinFactNeighborY="100000"/>
      <dgm:spPr/>
    </dgm:pt>
    <dgm:pt modelId="{CD73559A-A71D-4D06-8840-4A4B244F7478}" type="pres">
      <dgm:prSet presAssocID="{96BE682B-9E69-4C7B-93DA-84FACEF4597E}" presName="c16" presStyleLbl="node1" presStyleIdx="15" presStyleCnt="19"/>
      <dgm:spPr/>
    </dgm:pt>
    <dgm:pt modelId="{E511FFF7-AC63-41B8-BB83-367E21C770A8}" type="pres">
      <dgm:prSet presAssocID="{96BE682B-9E69-4C7B-93DA-84FACEF4597E}" presName="c17" presStyleLbl="node1" presStyleIdx="16" presStyleCnt="19" custLinFactNeighborX="32824" custLinFactNeighborY="90265"/>
      <dgm:spPr/>
    </dgm:pt>
    <dgm:pt modelId="{565F5894-45A4-4890-9281-B2CFE8BADA8E}" type="pres">
      <dgm:prSet presAssocID="{96BE682B-9E69-4C7B-93DA-84FACEF4597E}" presName="c18" presStyleLbl="node1" presStyleIdx="17" presStyleCnt="19" custLinFactNeighborX="21575" custLinFactNeighborY="19758"/>
      <dgm:spPr/>
    </dgm:pt>
    <dgm:pt modelId="{65162947-4799-45F0-99DB-08A4E02C2525}" type="pres">
      <dgm:prSet presAssocID="{D4B4EAA3-831F-46C1-A8A4-B89F830D81B5}" presName="chevronComposite1" presStyleCnt="0"/>
      <dgm:spPr/>
    </dgm:pt>
    <dgm:pt modelId="{4AC3E86E-DF7D-4A0D-9502-AAD036FED7DF}" type="pres">
      <dgm:prSet presAssocID="{D4B4EAA3-831F-46C1-A8A4-B89F830D81B5}" presName="chevron1" presStyleLbl="sibTrans2D1" presStyleIdx="0" presStyleCnt="3"/>
      <dgm:spPr>
        <a:solidFill>
          <a:srgbClr val="7030A0"/>
        </a:solidFill>
      </dgm:spPr>
    </dgm:pt>
    <dgm:pt modelId="{447DCD87-A4A2-4B05-928B-064C370592D0}" type="pres">
      <dgm:prSet presAssocID="{D4B4EAA3-831F-46C1-A8A4-B89F830D81B5}" presName="spChevron1" presStyleCnt="0"/>
      <dgm:spPr/>
    </dgm:pt>
    <dgm:pt modelId="{8B488042-4D30-4A8E-AC1D-0C9030D33767}" type="pres">
      <dgm:prSet presAssocID="{88FDC0A3-9B15-4E9D-94D7-B310BAE5B233}" presName="middle" presStyleCnt="0"/>
      <dgm:spPr/>
    </dgm:pt>
    <dgm:pt modelId="{52634EA1-D644-4ADC-8773-17A9704B13AE}" type="pres">
      <dgm:prSet presAssocID="{88FDC0A3-9B15-4E9D-94D7-B310BAE5B233}" presName="parTxMid" presStyleLbl="revTx" presStyleIdx="1" presStyleCnt="3" custScaleX="118437" custScaleY="106596" custLinFactNeighborY="18095"/>
      <dgm:spPr/>
    </dgm:pt>
    <dgm:pt modelId="{C31F1FED-A759-4446-A806-9F0B5B1ED0CA}" type="pres">
      <dgm:prSet presAssocID="{88FDC0A3-9B15-4E9D-94D7-B310BAE5B233}" presName="spMid" presStyleCnt="0"/>
      <dgm:spPr/>
    </dgm:pt>
    <dgm:pt modelId="{93CB1946-7596-4172-8AE5-87035CB85202}" type="pres">
      <dgm:prSet presAssocID="{D54635E1-360A-4A11-926B-69CFD765FDCC}" presName="chevronComposite1" presStyleCnt="0"/>
      <dgm:spPr/>
    </dgm:pt>
    <dgm:pt modelId="{24E14656-B5AA-4820-95F9-D935638CCABE}" type="pres">
      <dgm:prSet presAssocID="{D54635E1-360A-4A11-926B-69CFD765FDCC}" presName="chevron1" presStyleLbl="sibTrans2D1" presStyleIdx="1" presStyleCnt="3"/>
      <dgm:spPr>
        <a:solidFill>
          <a:srgbClr val="7030A0"/>
        </a:solidFill>
      </dgm:spPr>
    </dgm:pt>
    <dgm:pt modelId="{6D8B1CBD-37C9-406B-971E-63E867A48748}" type="pres">
      <dgm:prSet presAssocID="{D54635E1-360A-4A11-926B-69CFD765FDCC}" presName="spChevron1" presStyleCnt="0"/>
      <dgm:spPr/>
    </dgm:pt>
    <dgm:pt modelId="{6615EF54-521B-468A-AA2E-68E69E77DE65}" type="pres">
      <dgm:prSet presAssocID="{1BB93ECC-1E8B-49F0-A82E-800F998B7EAB}" presName="middle" presStyleCnt="0"/>
      <dgm:spPr/>
    </dgm:pt>
    <dgm:pt modelId="{05C69CC4-3010-49C1-B8C6-407A63D5E076}" type="pres">
      <dgm:prSet presAssocID="{1BB93ECC-1E8B-49F0-A82E-800F998B7EAB}" presName="parTxMid" presStyleLbl="revTx" presStyleIdx="2" presStyleCnt="3"/>
      <dgm:spPr/>
    </dgm:pt>
    <dgm:pt modelId="{D1B96C35-A81B-4DD3-8823-399533D450D7}" type="pres">
      <dgm:prSet presAssocID="{1BB93ECC-1E8B-49F0-A82E-800F998B7EAB}" presName="spMid" presStyleCnt="0"/>
      <dgm:spPr/>
    </dgm:pt>
    <dgm:pt modelId="{1DE3045E-6DA4-41D3-9A0C-CB4ADE412370}" type="pres">
      <dgm:prSet presAssocID="{C2F413C1-9DF6-4797-A1E4-C16C5CDEC145}" presName="chevronComposite1" presStyleCnt="0"/>
      <dgm:spPr/>
    </dgm:pt>
    <dgm:pt modelId="{6C3FA0C8-5B4A-4510-BAE9-EF208D8526BD}" type="pres">
      <dgm:prSet presAssocID="{C2F413C1-9DF6-4797-A1E4-C16C5CDEC145}" presName="chevron1" presStyleLbl="sibTrans2D1" presStyleIdx="2" presStyleCnt="3"/>
      <dgm:spPr>
        <a:solidFill>
          <a:srgbClr val="7030A0"/>
        </a:solidFill>
      </dgm:spPr>
    </dgm:pt>
    <dgm:pt modelId="{5C9A762B-9FFE-4F16-8F1E-C36BEAD19CEF}" type="pres">
      <dgm:prSet presAssocID="{C2F413C1-9DF6-4797-A1E4-C16C5CDEC145}" presName="spChevron1" presStyleCnt="0"/>
      <dgm:spPr/>
    </dgm:pt>
    <dgm:pt modelId="{F6ABB254-8665-4AC4-A884-237E48ADD0F0}" type="pres">
      <dgm:prSet presAssocID="{58FCFED4-BD33-451F-99AD-C0028003DB19}" presName="last" presStyleCnt="0"/>
      <dgm:spPr/>
    </dgm:pt>
    <dgm:pt modelId="{9A3CDC27-4094-4064-8E31-6492B08D9056}" type="pres">
      <dgm:prSet presAssocID="{58FCFED4-BD33-451F-99AD-C0028003DB19}" presName="circleTx" presStyleLbl="node1" presStyleIdx="18" presStyleCnt="19" custScaleX="147582" custScaleY="184954" custLinFactNeighborX="936" custLinFactNeighborY="-19759"/>
      <dgm:spPr/>
    </dgm:pt>
    <dgm:pt modelId="{CB6D1820-5BCB-43D0-BC91-E00B8C0DD58C}" type="pres">
      <dgm:prSet presAssocID="{58FCFED4-BD33-451F-99AD-C0028003DB19}" presName="spN" presStyleCnt="0"/>
      <dgm:spPr/>
    </dgm:pt>
  </dgm:ptLst>
  <dgm:cxnLst>
    <dgm:cxn modelId="{1B73BE04-2D18-4453-81DE-E4B3161431BE}" srcId="{B5DFFC09-6080-4850-86EB-33C7C07F3780}" destId="{1BB93ECC-1E8B-49F0-A82E-800F998B7EAB}" srcOrd="2" destOrd="0" parTransId="{3E6D83C3-37BB-4275-8D68-A39E630D56C9}" sibTransId="{C2F413C1-9DF6-4797-A1E4-C16C5CDEC145}"/>
    <dgm:cxn modelId="{B78EB518-CC5D-4D9A-95BF-15474ED0A50D}" srcId="{B5DFFC09-6080-4850-86EB-33C7C07F3780}" destId="{58FCFED4-BD33-451F-99AD-C0028003DB19}" srcOrd="3" destOrd="0" parTransId="{E241A2D2-584D-4E4B-B3D3-91C0E4BDDC54}" sibTransId="{5674A42F-59B3-4103-8FBA-7795456D4F1E}"/>
    <dgm:cxn modelId="{BC80362A-3826-4884-8198-FBDA04C59EFD}" type="presOf" srcId="{58FCFED4-BD33-451F-99AD-C0028003DB19}" destId="{9A3CDC27-4094-4064-8E31-6492B08D9056}" srcOrd="0" destOrd="0" presId="urn:microsoft.com/office/officeart/2009/3/layout/RandomtoResultProcess"/>
    <dgm:cxn modelId="{B250E23C-6A41-44D9-BB54-1B90F133920B}" type="presOf" srcId="{96BE682B-9E69-4C7B-93DA-84FACEF4597E}" destId="{D21076B9-ABED-4DCB-9A30-CEB97B94C9F0}" srcOrd="0" destOrd="0" presId="urn:microsoft.com/office/officeart/2009/3/layout/RandomtoResultProcess"/>
    <dgm:cxn modelId="{5621DB85-0742-4813-8C0F-5D036AE08DDB}" type="presOf" srcId="{88FDC0A3-9B15-4E9D-94D7-B310BAE5B233}" destId="{52634EA1-D644-4ADC-8773-17A9704B13AE}" srcOrd="0" destOrd="0" presId="urn:microsoft.com/office/officeart/2009/3/layout/RandomtoResultProcess"/>
    <dgm:cxn modelId="{8E592498-DB43-4DD3-B080-5EA0B273F3CD}" type="presOf" srcId="{B5DFFC09-6080-4850-86EB-33C7C07F3780}" destId="{E561EDB2-45E8-459E-9444-A33FF64E3735}" srcOrd="0" destOrd="0" presId="urn:microsoft.com/office/officeart/2009/3/layout/RandomtoResultProcess"/>
    <dgm:cxn modelId="{6BFBE1AF-2089-4F18-A3CF-95EA941C4E69}" srcId="{B5DFFC09-6080-4850-86EB-33C7C07F3780}" destId="{96BE682B-9E69-4C7B-93DA-84FACEF4597E}" srcOrd="0" destOrd="0" parTransId="{D5801E19-F8F2-49F4-B1C8-1BB0BC7908BD}" sibTransId="{D4B4EAA3-831F-46C1-A8A4-B89F830D81B5}"/>
    <dgm:cxn modelId="{2E5697B1-4150-4530-9329-28C22B26E144}" type="presOf" srcId="{1BB93ECC-1E8B-49F0-A82E-800F998B7EAB}" destId="{05C69CC4-3010-49C1-B8C6-407A63D5E076}" srcOrd="0" destOrd="0" presId="urn:microsoft.com/office/officeart/2009/3/layout/RandomtoResultProcess"/>
    <dgm:cxn modelId="{5299AFFD-2D78-4707-8A36-D431EA4ECD99}" srcId="{B5DFFC09-6080-4850-86EB-33C7C07F3780}" destId="{88FDC0A3-9B15-4E9D-94D7-B310BAE5B233}" srcOrd="1" destOrd="0" parTransId="{E06BD462-D956-48ED-B1CE-FA0265004BCE}" sibTransId="{D54635E1-360A-4A11-926B-69CFD765FDCC}"/>
    <dgm:cxn modelId="{0ACF336E-0C93-469F-9CB1-028E76B5D7DD}" type="presParOf" srcId="{E561EDB2-45E8-459E-9444-A33FF64E3735}" destId="{88DC86CD-23B4-479B-AE29-83BBBC1D6CBA}" srcOrd="0" destOrd="0" presId="urn:microsoft.com/office/officeart/2009/3/layout/RandomtoResultProcess"/>
    <dgm:cxn modelId="{BC2187C5-FBFA-4D1C-A37C-9595DC1C7B13}" type="presParOf" srcId="{88DC86CD-23B4-479B-AE29-83BBBC1D6CBA}" destId="{D21076B9-ABED-4DCB-9A30-CEB97B94C9F0}" srcOrd="0" destOrd="0" presId="urn:microsoft.com/office/officeart/2009/3/layout/RandomtoResultProcess"/>
    <dgm:cxn modelId="{DB4DE19E-CDD9-40EB-9FD4-5E2BD840AF37}" type="presParOf" srcId="{88DC86CD-23B4-479B-AE29-83BBBC1D6CBA}" destId="{508FEE17-B6DA-4456-8F49-6997978F1A02}" srcOrd="1" destOrd="0" presId="urn:microsoft.com/office/officeart/2009/3/layout/RandomtoResultProcess"/>
    <dgm:cxn modelId="{D5FA2708-C424-4AFE-87DE-AD205436F76B}" type="presParOf" srcId="{88DC86CD-23B4-479B-AE29-83BBBC1D6CBA}" destId="{35E6D03B-474F-4640-89A2-D63C171AC1F2}" srcOrd="2" destOrd="0" presId="urn:microsoft.com/office/officeart/2009/3/layout/RandomtoResultProcess"/>
    <dgm:cxn modelId="{3B615A2E-7190-4483-8E12-7DE472B85600}" type="presParOf" srcId="{88DC86CD-23B4-479B-AE29-83BBBC1D6CBA}" destId="{5B190F75-4DC4-4E22-ABD6-E4633601DDBD}" srcOrd="3" destOrd="0" presId="urn:microsoft.com/office/officeart/2009/3/layout/RandomtoResultProcess"/>
    <dgm:cxn modelId="{64903835-9914-444B-AB79-4957959BD0FF}" type="presParOf" srcId="{88DC86CD-23B4-479B-AE29-83BBBC1D6CBA}" destId="{1D9C5991-0891-497D-AC72-D9F5DF382BC2}" srcOrd="4" destOrd="0" presId="urn:microsoft.com/office/officeart/2009/3/layout/RandomtoResultProcess"/>
    <dgm:cxn modelId="{9CC8FCD0-66E5-4B8D-BC2B-060DF5B75003}" type="presParOf" srcId="{88DC86CD-23B4-479B-AE29-83BBBC1D6CBA}" destId="{4E7A9D68-ACED-44E4-9161-18D3B37197DC}" srcOrd="5" destOrd="0" presId="urn:microsoft.com/office/officeart/2009/3/layout/RandomtoResultProcess"/>
    <dgm:cxn modelId="{76444E0E-AF21-4C12-82F4-AF8D1797749D}" type="presParOf" srcId="{88DC86CD-23B4-479B-AE29-83BBBC1D6CBA}" destId="{305E6B85-5A0A-4DCB-BBD5-50B30837B271}" srcOrd="6" destOrd="0" presId="urn:microsoft.com/office/officeart/2009/3/layout/RandomtoResultProcess"/>
    <dgm:cxn modelId="{22B7F694-7FFA-40F3-B169-4615E732519B}" type="presParOf" srcId="{88DC86CD-23B4-479B-AE29-83BBBC1D6CBA}" destId="{1FBD8D4F-9C9D-40E2-970C-E727C69A5432}" srcOrd="7" destOrd="0" presId="urn:microsoft.com/office/officeart/2009/3/layout/RandomtoResultProcess"/>
    <dgm:cxn modelId="{950CC434-C6CE-4792-B504-5704B9F43947}" type="presParOf" srcId="{88DC86CD-23B4-479B-AE29-83BBBC1D6CBA}" destId="{F3BE7F50-AF34-45F6-A198-0524CB22FEF4}" srcOrd="8" destOrd="0" presId="urn:microsoft.com/office/officeart/2009/3/layout/RandomtoResultProcess"/>
    <dgm:cxn modelId="{88EE685B-4CC0-46A6-8FBA-80D3B6E2A3C8}" type="presParOf" srcId="{88DC86CD-23B4-479B-AE29-83BBBC1D6CBA}" destId="{1DC29DFC-B7F1-45E6-ABAB-C55BD5097241}" srcOrd="9" destOrd="0" presId="urn:microsoft.com/office/officeart/2009/3/layout/RandomtoResultProcess"/>
    <dgm:cxn modelId="{3A6006A2-8018-4162-A0C1-96B4EDD6D3E1}" type="presParOf" srcId="{88DC86CD-23B4-479B-AE29-83BBBC1D6CBA}" destId="{076ED863-C382-4CE9-BF3C-FBC72CF7B560}" srcOrd="10" destOrd="0" presId="urn:microsoft.com/office/officeart/2009/3/layout/RandomtoResultProcess"/>
    <dgm:cxn modelId="{07EE2464-1759-40AB-93E1-05B7DB1310DC}" type="presParOf" srcId="{88DC86CD-23B4-479B-AE29-83BBBC1D6CBA}" destId="{038F341B-F2D7-474A-9F70-D6A2EFB78E6F}" srcOrd="11" destOrd="0" presId="urn:microsoft.com/office/officeart/2009/3/layout/RandomtoResultProcess"/>
    <dgm:cxn modelId="{1E4CA808-DD76-4578-84B7-CB3B447C8AA1}" type="presParOf" srcId="{88DC86CD-23B4-479B-AE29-83BBBC1D6CBA}" destId="{AEE29567-42AE-4810-B3B2-EB3F5F143FD5}" srcOrd="12" destOrd="0" presId="urn:microsoft.com/office/officeart/2009/3/layout/RandomtoResultProcess"/>
    <dgm:cxn modelId="{9F33A5EC-3BC4-4BAD-83D7-F7ECFF730DBB}" type="presParOf" srcId="{88DC86CD-23B4-479B-AE29-83BBBC1D6CBA}" destId="{C62EE9DA-F38E-4ABB-B4E3-84B2A0809591}" srcOrd="13" destOrd="0" presId="urn:microsoft.com/office/officeart/2009/3/layout/RandomtoResultProcess"/>
    <dgm:cxn modelId="{2055B62F-1BC8-4BC7-BE09-0B6F40E242F0}" type="presParOf" srcId="{88DC86CD-23B4-479B-AE29-83BBBC1D6CBA}" destId="{54518FFD-3457-481E-B4FF-2DF9E147EAAD}" srcOrd="14" destOrd="0" presId="urn:microsoft.com/office/officeart/2009/3/layout/RandomtoResultProcess"/>
    <dgm:cxn modelId="{49CB77B7-315E-4C44-8FEA-C5E659B58BA6}" type="presParOf" srcId="{88DC86CD-23B4-479B-AE29-83BBBC1D6CBA}" destId="{746AE153-618C-4975-9E48-0AB284ABBAAD}" srcOrd="15" destOrd="0" presId="urn:microsoft.com/office/officeart/2009/3/layout/RandomtoResultProcess"/>
    <dgm:cxn modelId="{53849884-8612-4802-8FF9-7603E52B1BA3}" type="presParOf" srcId="{88DC86CD-23B4-479B-AE29-83BBBC1D6CBA}" destId="{CD73559A-A71D-4D06-8840-4A4B244F7478}" srcOrd="16" destOrd="0" presId="urn:microsoft.com/office/officeart/2009/3/layout/RandomtoResultProcess"/>
    <dgm:cxn modelId="{AC6C3AAF-5C3E-460D-A506-E25E16041E1C}" type="presParOf" srcId="{88DC86CD-23B4-479B-AE29-83BBBC1D6CBA}" destId="{E511FFF7-AC63-41B8-BB83-367E21C770A8}" srcOrd="17" destOrd="0" presId="urn:microsoft.com/office/officeart/2009/3/layout/RandomtoResultProcess"/>
    <dgm:cxn modelId="{F0B2D38A-7ED5-4CA9-9E8C-3A3C4FE0E638}" type="presParOf" srcId="{88DC86CD-23B4-479B-AE29-83BBBC1D6CBA}" destId="{565F5894-45A4-4890-9281-B2CFE8BADA8E}" srcOrd="18" destOrd="0" presId="urn:microsoft.com/office/officeart/2009/3/layout/RandomtoResultProcess"/>
    <dgm:cxn modelId="{52162376-9628-45AF-8B90-74C3A421B211}" type="presParOf" srcId="{E561EDB2-45E8-459E-9444-A33FF64E3735}" destId="{65162947-4799-45F0-99DB-08A4E02C2525}" srcOrd="1" destOrd="0" presId="urn:microsoft.com/office/officeart/2009/3/layout/RandomtoResultProcess"/>
    <dgm:cxn modelId="{15684F6E-B218-4341-8F18-7A8CCC9417E8}" type="presParOf" srcId="{65162947-4799-45F0-99DB-08A4E02C2525}" destId="{4AC3E86E-DF7D-4A0D-9502-AAD036FED7DF}" srcOrd="0" destOrd="0" presId="urn:microsoft.com/office/officeart/2009/3/layout/RandomtoResultProcess"/>
    <dgm:cxn modelId="{E544A638-8728-456C-BB36-52B64F843E6C}" type="presParOf" srcId="{65162947-4799-45F0-99DB-08A4E02C2525}" destId="{447DCD87-A4A2-4B05-928B-064C370592D0}" srcOrd="1" destOrd="0" presId="urn:microsoft.com/office/officeart/2009/3/layout/RandomtoResultProcess"/>
    <dgm:cxn modelId="{33E0A882-B3B8-4EEA-9F96-EB919B4DC707}" type="presParOf" srcId="{E561EDB2-45E8-459E-9444-A33FF64E3735}" destId="{8B488042-4D30-4A8E-AC1D-0C9030D33767}" srcOrd="2" destOrd="0" presId="urn:microsoft.com/office/officeart/2009/3/layout/RandomtoResultProcess"/>
    <dgm:cxn modelId="{3C7B5A86-ABCC-4900-A443-541B292A7421}" type="presParOf" srcId="{8B488042-4D30-4A8E-AC1D-0C9030D33767}" destId="{52634EA1-D644-4ADC-8773-17A9704B13AE}" srcOrd="0" destOrd="0" presId="urn:microsoft.com/office/officeart/2009/3/layout/RandomtoResultProcess"/>
    <dgm:cxn modelId="{BD4B121B-3E7C-49C0-B1DD-4A64396FA8E1}" type="presParOf" srcId="{8B488042-4D30-4A8E-AC1D-0C9030D33767}" destId="{C31F1FED-A759-4446-A806-9F0B5B1ED0CA}" srcOrd="1" destOrd="0" presId="urn:microsoft.com/office/officeart/2009/3/layout/RandomtoResultProcess"/>
    <dgm:cxn modelId="{AF55CBB4-933E-4A75-B600-25C7BD5ACD2A}" type="presParOf" srcId="{E561EDB2-45E8-459E-9444-A33FF64E3735}" destId="{93CB1946-7596-4172-8AE5-87035CB85202}" srcOrd="3" destOrd="0" presId="urn:microsoft.com/office/officeart/2009/3/layout/RandomtoResultProcess"/>
    <dgm:cxn modelId="{CC50FF05-2280-4257-8478-7D0387911E9A}" type="presParOf" srcId="{93CB1946-7596-4172-8AE5-87035CB85202}" destId="{24E14656-B5AA-4820-95F9-D935638CCABE}" srcOrd="0" destOrd="0" presId="urn:microsoft.com/office/officeart/2009/3/layout/RandomtoResultProcess"/>
    <dgm:cxn modelId="{8FA0D9B4-2B02-4186-A6A0-E44C23F6B3BF}" type="presParOf" srcId="{93CB1946-7596-4172-8AE5-87035CB85202}" destId="{6D8B1CBD-37C9-406B-971E-63E867A48748}" srcOrd="1" destOrd="0" presId="urn:microsoft.com/office/officeart/2009/3/layout/RandomtoResultProcess"/>
    <dgm:cxn modelId="{D318C762-C4FB-403B-B3F2-1B08EF401639}" type="presParOf" srcId="{E561EDB2-45E8-459E-9444-A33FF64E3735}" destId="{6615EF54-521B-468A-AA2E-68E69E77DE65}" srcOrd="4" destOrd="0" presId="urn:microsoft.com/office/officeart/2009/3/layout/RandomtoResultProcess"/>
    <dgm:cxn modelId="{E83D8AAD-627C-4BBF-AA49-4BA4B8D864E3}" type="presParOf" srcId="{6615EF54-521B-468A-AA2E-68E69E77DE65}" destId="{05C69CC4-3010-49C1-B8C6-407A63D5E076}" srcOrd="0" destOrd="0" presId="urn:microsoft.com/office/officeart/2009/3/layout/RandomtoResultProcess"/>
    <dgm:cxn modelId="{F912B557-5A99-4136-8E54-BB08854FA69F}" type="presParOf" srcId="{6615EF54-521B-468A-AA2E-68E69E77DE65}" destId="{D1B96C35-A81B-4DD3-8823-399533D450D7}" srcOrd="1" destOrd="0" presId="urn:microsoft.com/office/officeart/2009/3/layout/RandomtoResultProcess"/>
    <dgm:cxn modelId="{96FAA473-E1D9-4682-BE89-5D92F3217C4A}" type="presParOf" srcId="{E561EDB2-45E8-459E-9444-A33FF64E3735}" destId="{1DE3045E-6DA4-41D3-9A0C-CB4ADE412370}" srcOrd="5" destOrd="0" presId="urn:microsoft.com/office/officeart/2009/3/layout/RandomtoResultProcess"/>
    <dgm:cxn modelId="{2503BDC1-D155-4745-99F9-D7C30BBD0622}" type="presParOf" srcId="{1DE3045E-6DA4-41D3-9A0C-CB4ADE412370}" destId="{6C3FA0C8-5B4A-4510-BAE9-EF208D8526BD}" srcOrd="0" destOrd="0" presId="urn:microsoft.com/office/officeart/2009/3/layout/RandomtoResultProcess"/>
    <dgm:cxn modelId="{CA6FE48A-641A-48FD-816D-08105CAF1494}" type="presParOf" srcId="{1DE3045E-6DA4-41D3-9A0C-CB4ADE412370}" destId="{5C9A762B-9FFE-4F16-8F1E-C36BEAD19CEF}" srcOrd="1" destOrd="0" presId="urn:microsoft.com/office/officeart/2009/3/layout/RandomtoResultProcess"/>
    <dgm:cxn modelId="{B515BC79-0B4B-4173-8E88-706643116CA0}" type="presParOf" srcId="{E561EDB2-45E8-459E-9444-A33FF64E3735}" destId="{F6ABB254-8665-4AC4-A884-237E48ADD0F0}" srcOrd="6" destOrd="0" presId="urn:microsoft.com/office/officeart/2009/3/layout/RandomtoResultProcess"/>
    <dgm:cxn modelId="{F2278684-081A-4D7B-B396-D5174F482D46}" type="presParOf" srcId="{F6ABB254-8665-4AC4-A884-237E48ADD0F0}" destId="{9A3CDC27-4094-4064-8E31-6492B08D9056}" srcOrd="0" destOrd="0" presId="urn:microsoft.com/office/officeart/2009/3/layout/RandomtoResultProcess"/>
    <dgm:cxn modelId="{A05C70E8-E2B9-4A47-9E9B-DA44539CEABE}" type="presParOf" srcId="{F6ABB254-8665-4AC4-A884-237E48ADD0F0}" destId="{CB6D1820-5BCB-43D0-BC91-E00B8C0DD58C}"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1076B9-ABED-4DCB-9A30-CEB97B94C9F0}">
      <dsp:nvSpPr>
        <dsp:cNvPr id="0" name=""/>
        <dsp:cNvSpPr/>
      </dsp:nvSpPr>
      <dsp:spPr>
        <a:xfrm>
          <a:off x="141553" y="1875375"/>
          <a:ext cx="2050013" cy="675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The Hub could be situated in</a:t>
          </a:r>
          <a:br>
            <a:rPr lang="en-US" sz="1600" kern="1200" dirty="0"/>
          </a:br>
          <a:r>
            <a:rPr lang="en-US" sz="1600" kern="1200" dirty="0"/>
            <a:t> an accessible location, offering a joined-up service to all ages in our community:</a:t>
          </a:r>
        </a:p>
      </dsp:txBody>
      <dsp:txXfrm>
        <a:off x="141553" y="1875375"/>
        <a:ext cx="2050013" cy="675572"/>
      </dsp:txXfrm>
    </dsp:sp>
    <dsp:sp modelId="{508FEE17-B6DA-4456-8F49-6997978F1A02}">
      <dsp:nvSpPr>
        <dsp:cNvPr id="0" name=""/>
        <dsp:cNvSpPr/>
      </dsp:nvSpPr>
      <dsp:spPr>
        <a:xfrm>
          <a:off x="399205" y="1165240"/>
          <a:ext cx="163069" cy="163069"/>
        </a:xfrm>
        <a:prstGeom prst="ellipse">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E6D03B-474F-4640-89A2-D63C171AC1F2}">
      <dsp:nvSpPr>
        <dsp:cNvPr id="0" name=""/>
        <dsp:cNvSpPr/>
      </dsp:nvSpPr>
      <dsp:spPr>
        <a:xfrm>
          <a:off x="573193" y="885173"/>
          <a:ext cx="163069" cy="163069"/>
        </a:xfrm>
        <a:prstGeom prst="ellipse">
          <a:avLst/>
        </a:prstGeom>
        <a:solidFill>
          <a:schemeClr val="accent3">
            <a:shade val="80000"/>
            <a:hueOff val="-7716"/>
            <a:satOff val="-157"/>
            <a:lumOff val="1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190F75-4DC4-4E22-ABD6-E4633601DDBD}">
      <dsp:nvSpPr>
        <dsp:cNvPr id="0" name=""/>
        <dsp:cNvSpPr/>
      </dsp:nvSpPr>
      <dsp:spPr>
        <a:xfrm>
          <a:off x="555767" y="1197693"/>
          <a:ext cx="256251" cy="256251"/>
        </a:xfrm>
        <a:prstGeom prst="ellipse">
          <a:avLst/>
        </a:prstGeom>
        <a:solidFill>
          <a:schemeClr val="accent3">
            <a:shade val="80000"/>
            <a:hueOff val="-15432"/>
            <a:satOff val="-313"/>
            <a:lumOff val="2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9C5991-0891-497D-AC72-D9F5DF382BC2}">
      <dsp:nvSpPr>
        <dsp:cNvPr id="0" name=""/>
        <dsp:cNvSpPr/>
      </dsp:nvSpPr>
      <dsp:spPr>
        <a:xfrm>
          <a:off x="740333" y="1022042"/>
          <a:ext cx="163069" cy="163069"/>
        </a:xfrm>
        <a:prstGeom prst="ellipse">
          <a:avLst/>
        </a:prstGeom>
        <a:solidFill>
          <a:schemeClr val="accent3">
            <a:shade val="80000"/>
            <a:hueOff val="-23148"/>
            <a:satOff val="-470"/>
            <a:lumOff val="40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7A9D68-ACED-44E4-9161-18D3B37197DC}">
      <dsp:nvSpPr>
        <dsp:cNvPr id="0" name=""/>
        <dsp:cNvSpPr/>
      </dsp:nvSpPr>
      <dsp:spPr>
        <a:xfrm>
          <a:off x="1027397" y="777792"/>
          <a:ext cx="163069" cy="163069"/>
        </a:xfrm>
        <a:prstGeom prst="ellipse">
          <a:avLst/>
        </a:prstGeom>
        <a:solidFill>
          <a:schemeClr val="accent3">
            <a:shade val="80000"/>
            <a:hueOff val="-30864"/>
            <a:satOff val="-627"/>
            <a:lumOff val="54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5E6B85-5A0A-4DCB-BBD5-50B30837B271}">
      <dsp:nvSpPr>
        <dsp:cNvPr id="0" name=""/>
        <dsp:cNvSpPr/>
      </dsp:nvSpPr>
      <dsp:spPr>
        <a:xfrm>
          <a:off x="1512666" y="1290875"/>
          <a:ext cx="163069" cy="163069"/>
        </a:xfrm>
        <a:prstGeom prst="ellipse">
          <a:avLst/>
        </a:prstGeom>
        <a:solidFill>
          <a:schemeClr val="accent3">
            <a:shade val="80000"/>
            <a:hueOff val="-38580"/>
            <a:satOff val="-783"/>
            <a:lumOff val="67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BD8D4F-9C9D-40E2-970C-E727C69A5432}">
      <dsp:nvSpPr>
        <dsp:cNvPr id="0" name=""/>
        <dsp:cNvSpPr/>
      </dsp:nvSpPr>
      <dsp:spPr>
        <a:xfrm>
          <a:off x="1615397" y="1067042"/>
          <a:ext cx="256251" cy="256251"/>
        </a:xfrm>
        <a:prstGeom prst="ellipse">
          <a:avLst/>
        </a:prstGeom>
        <a:solidFill>
          <a:schemeClr val="accent3">
            <a:shade val="80000"/>
            <a:hueOff val="-46296"/>
            <a:satOff val="-940"/>
            <a:lumOff val="81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BE7F50-AF34-45F6-A198-0524CB22FEF4}">
      <dsp:nvSpPr>
        <dsp:cNvPr id="0" name=""/>
        <dsp:cNvSpPr/>
      </dsp:nvSpPr>
      <dsp:spPr>
        <a:xfrm>
          <a:off x="1344172" y="869924"/>
          <a:ext cx="163069" cy="163069"/>
        </a:xfrm>
        <a:prstGeom prst="ellipse">
          <a:avLst/>
        </a:prstGeom>
        <a:solidFill>
          <a:schemeClr val="accent3">
            <a:shade val="80000"/>
            <a:hueOff val="-54012"/>
            <a:satOff val="-1097"/>
            <a:lumOff val="94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C29DFC-B7F1-45E6-ABAB-C55BD5097241}">
      <dsp:nvSpPr>
        <dsp:cNvPr id="0" name=""/>
        <dsp:cNvSpPr/>
      </dsp:nvSpPr>
      <dsp:spPr>
        <a:xfrm>
          <a:off x="1968163" y="1290876"/>
          <a:ext cx="163069" cy="163069"/>
        </a:xfrm>
        <a:prstGeom prst="ellipse">
          <a:avLst/>
        </a:prstGeom>
        <a:solidFill>
          <a:schemeClr val="accent3">
            <a:shade val="80000"/>
            <a:hueOff val="-61728"/>
            <a:satOff val="-1253"/>
            <a:lumOff val="108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6ED863-C382-4CE9-BF3C-FBC72CF7B560}">
      <dsp:nvSpPr>
        <dsp:cNvPr id="0" name=""/>
        <dsp:cNvSpPr/>
      </dsp:nvSpPr>
      <dsp:spPr>
        <a:xfrm>
          <a:off x="936437" y="1034622"/>
          <a:ext cx="419321" cy="419321"/>
        </a:xfrm>
        <a:prstGeom prst="ellipse">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8F341B-F2D7-474A-9F70-D6A2EFB78E6F}">
      <dsp:nvSpPr>
        <dsp:cNvPr id="0" name=""/>
        <dsp:cNvSpPr/>
      </dsp:nvSpPr>
      <dsp:spPr>
        <a:xfrm>
          <a:off x="25075" y="2309140"/>
          <a:ext cx="163069" cy="163069"/>
        </a:xfrm>
        <a:prstGeom prst="ellipse">
          <a:avLst/>
        </a:prstGeom>
        <a:solidFill>
          <a:schemeClr val="accent3">
            <a:shade val="80000"/>
            <a:hueOff val="-77161"/>
            <a:satOff val="-1567"/>
            <a:lumOff val="135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E29567-42AE-4810-B3B2-EB3F5F143FD5}">
      <dsp:nvSpPr>
        <dsp:cNvPr id="0" name=""/>
        <dsp:cNvSpPr/>
      </dsp:nvSpPr>
      <dsp:spPr>
        <a:xfrm>
          <a:off x="2683" y="2713417"/>
          <a:ext cx="256251" cy="256251"/>
        </a:xfrm>
        <a:prstGeom prst="ellipse">
          <a:avLst/>
        </a:prstGeom>
        <a:solidFill>
          <a:schemeClr val="accent3">
            <a:shade val="80000"/>
            <a:hueOff val="-84877"/>
            <a:satOff val="-1723"/>
            <a:lumOff val="148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2EE9DA-F38E-4ABB-B4E3-84B2A0809591}">
      <dsp:nvSpPr>
        <dsp:cNvPr id="0" name=""/>
        <dsp:cNvSpPr/>
      </dsp:nvSpPr>
      <dsp:spPr>
        <a:xfrm>
          <a:off x="443326" y="3064275"/>
          <a:ext cx="372729" cy="372729"/>
        </a:xfrm>
        <a:prstGeom prst="ellipse">
          <a:avLst/>
        </a:prstGeom>
        <a:solidFill>
          <a:schemeClr val="accent3">
            <a:shade val="80000"/>
            <a:hueOff val="-92593"/>
            <a:satOff val="-1880"/>
            <a:lumOff val="162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518FFD-3457-481E-B4FF-2DF9E147EAAD}">
      <dsp:nvSpPr>
        <dsp:cNvPr id="0" name=""/>
        <dsp:cNvSpPr/>
      </dsp:nvSpPr>
      <dsp:spPr>
        <a:xfrm>
          <a:off x="983922" y="2994031"/>
          <a:ext cx="163069" cy="163069"/>
        </a:xfrm>
        <a:prstGeom prst="ellipse">
          <a:avLst/>
        </a:prstGeom>
        <a:solidFill>
          <a:schemeClr val="accent3">
            <a:shade val="80000"/>
            <a:hueOff val="-100309"/>
            <a:satOff val="-2037"/>
            <a:lumOff val="175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6AE153-618C-4975-9E48-0AB284ABBAAD}">
      <dsp:nvSpPr>
        <dsp:cNvPr id="0" name=""/>
        <dsp:cNvSpPr/>
      </dsp:nvSpPr>
      <dsp:spPr>
        <a:xfrm>
          <a:off x="1108931" y="3171326"/>
          <a:ext cx="256251" cy="256251"/>
        </a:xfrm>
        <a:prstGeom prst="ellipse">
          <a:avLst/>
        </a:prstGeom>
        <a:solidFill>
          <a:schemeClr val="accent3">
            <a:shade val="80000"/>
            <a:hueOff val="-108025"/>
            <a:satOff val="-2193"/>
            <a:lumOff val="189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73559A-A71D-4D06-8840-4A4B244F7478}">
      <dsp:nvSpPr>
        <dsp:cNvPr id="0" name=""/>
        <dsp:cNvSpPr/>
      </dsp:nvSpPr>
      <dsp:spPr>
        <a:xfrm>
          <a:off x="1303538" y="3016860"/>
          <a:ext cx="163069" cy="163069"/>
        </a:xfrm>
        <a:prstGeom prst="ellipse">
          <a:avLst/>
        </a:prstGeom>
        <a:solidFill>
          <a:schemeClr val="accent3">
            <a:shade val="80000"/>
            <a:hueOff val="-115741"/>
            <a:satOff val="-2350"/>
            <a:lumOff val="202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11FFF7-AC63-41B8-BB83-367E21C770A8}">
      <dsp:nvSpPr>
        <dsp:cNvPr id="0" name=""/>
        <dsp:cNvSpPr/>
      </dsp:nvSpPr>
      <dsp:spPr>
        <a:xfrm>
          <a:off x="1631350" y="2988030"/>
          <a:ext cx="372729" cy="372729"/>
        </a:xfrm>
        <a:prstGeom prst="ellipse">
          <a:avLst/>
        </a:prstGeom>
        <a:solidFill>
          <a:schemeClr val="accent3">
            <a:shade val="80000"/>
            <a:hueOff val="-123457"/>
            <a:satOff val="-2507"/>
            <a:lumOff val="216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5F5894-45A4-4890-9281-B2CFE8BADA8E}">
      <dsp:nvSpPr>
        <dsp:cNvPr id="0" name=""/>
        <dsp:cNvSpPr/>
      </dsp:nvSpPr>
      <dsp:spPr>
        <a:xfrm>
          <a:off x="2066545" y="2610896"/>
          <a:ext cx="256251" cy="256251"/>
        </a:xfrm>
        <a:prstGeom prst="ellipse">
          <a:avLst/>
        </a:prstGeom>
        <a:solidFill>
          <a:schemeClr val="accent3">
            <a:shade val="80000"/>
            <a:hueOff val="-131173"/>
            <a:satOff val="-2663"/>
            <a:lumOff val="230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C3E86E-DF7D-4A0D-9502-AAD036FED7DF}">
      <dsp:nvSpPr>
        <dsp:cNvPr id="0" name=""/>
        <dsp:cNvSpPr/>
      </dsp:nvSpPr>
      <dsp:spPr>
        <a:xfrm>
          <a:off x="2267511" y="1486891"/>
          <a:ext cx="752574" cy="1436747"/>
        </a:xfrm>
        <a:prstGeom prst="chevron">
          <a:avLst>
            <a:gd name="adj" fmla="val 6231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sp>
    <dsp:sp modelId="{52634EA1-D644-4ADC-8773-17A9704B13AE}">
      <dsp:nvSpPr>
        <dsp:cNvPr id="0" name=""/>
        <dsp:cNvSpPr/>
      </dsp:nvSpPr>
      <dsp:spPr>
        <a:xfrm>
          <a:off x="3020085" y="1700182"/>
          <a:ext cx="2430891" cy="1531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Acts as a ‘central Hub’, where people can drop in to find out about services either directly provided or virtually coordinated from multiple locations. </a:t>
          </a:r>
          <a:br>
            <a:rPr lang="en-US" sz="1400" kern="1200" dirty="0"/>
          </a:br>
          <a:endParaRPr lang="en-US" sz="1400" kern="1200" dirty="0"/>
        </a:p>
      </dsp:txBody>
      <dsp:txXfrm>
        <a:off x="3020085" y="1700182"/>
        <a:ext cx="2430891" cy="1531500"/>
      </dsp:txXfrm>
    </dsp:sp>
    <dsp:sp modelId="{24E14656-B5AA-4820-95F9-D935638CCABE}">
      <dsp:nvSpPr>
        <dsp:cNvPr id="0" name=""/>
        <dsp:cNvSpPr/>
      </dsp:nvSpPr>
      <dsp:spPr>
        <a:xfrm>
          <a:off x="5450977" y="1486891"/>
          <a:ext cx="752574" cy="1436747"/>
        </a:xfrm>
        <a:prstGeom prst="chevron">
          <a:avLst>
            <a:gd name="adj" fmla="val 6231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sp>
    <dsp:sp modelId="{05C69CC4-3010-49C1-B8C6-407A63D5E076}">
      <dsp:nvSpPr>
        <dsp:cNvPr id="0" name=""/>
        <dsp:cNvSpPr/>
      </dsp:nvSpPr>
      <dsp:spPr>
        <a:xfrm>
          <a:off x="6203552" y="1487589"/>
          <a:ext cx="2052476" cy="1436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These services, we hope, will form complimentary</a:t>
          </a:r>
          <a:br>
            <a:rPr lang="en-US" sz="1600" kern="1200" dirty="0"/>
          </a:br>
          <a:r>
            <a:rPr lang="en-US" sz="1600" kern="1200" dirty="0"/>
            <a:t> ‘Micro-Hubs’ of different activities and topics.</a:t>
          </a:r>
        </a:p>
      </dsp:txBody>
      <dsp:txXfrm>
        <a:off x="6203552" y="1487589"/>
        <a:ext cx="2052476" cy="1436733"/>
      </dsp:txXfrm>
    </dsp:sp>
    <dsp:sp modelId="{6C3FA0C8-5B4A-4510-BAE9-EF208D8526BD}">
      <dsp:nvSpPr>
        <dsp:cNvPr id="0" name=""/>
        <dsp:cNvSpPr/>
      </dsp:nvSpPr>
      <dsp:spPr>
        <a:xfrm>
          <a:off x="8256029" y="1486891"/>
          <a:ext cx="752574" cy="1436747"/>
        </a:xfrm>
        <a:prstGeom prst="chevron">
          <a:avLst>
            <a:gd name="adj" fmla="val 6231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sp>
    <dsp:sp modelId="{9A3CDC27-4094-4064-8E31-6492B08D9056}">
      <dsp:nvSpPr>
        <dsp:cNvPr id="0" name=""/>
        <dsp:cNvSpPr/>
      </dsp:nvSpPr>
      <dsp:spPr>
        <a:xfrm>
          <a:off x="9024933" y="800108"/>
          <a:ext cx="2574723" cy="3226717"/>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Promotes early intervention and creative team building and networking opportunities to develop community knowledge and skill-set</a:t>
          </a:r>
        </a:p>
      </dsp:txBody>
      <dsp:txXfrm>
        <a:off x="9401992" y="1272650"/>
        <a:ext cx="1820605" cy="2281633"/>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10" name="Freeform 6" title="Page Number Shape">
            <a:extLst>
              <a:ext uri="{FF2B5EF4-FFF2-40B4-BE49-F238E27FC236}">
                <a16:creationId xmlns:a16="http://schemas.microsoft.com/office/drawing/2014/main" id="{DD4C4B28-6B4B-4445-8535-F516D74E4AA9}"/>
              </a:ext>
            </a:extLst>
          </p:cNvPr>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title="Verticle Rule Line">
            <a:extLst>
              <a:ext uri="{FF2B5EF4-FFF2-40B4-BE49-F238E27FC236}">
                <a16:creationId xmlns:a16="http://schemas.microsoft.com/office/drawing/2014/main" id="{0CB1C732-7193-4253-8746-850D090A6B4E}"/>
              </a:ext>
            </a:extLst>
          </p:cNvPr>
          <p:cNvCxnSpPr>
            <a:cxnSpLocks/>
          </p:cNvCxnSpPr>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3AA199-952B-427F-A5BE-B97D25FD0733}"/>
              </a:ext>
            </a:extLst>
          </p:cNvPr>
          <p:cNvSpPr>
            <a:spLocks noGrp="1"/>
          </p:cNvSpPr>
          <p:nvPr>
            <p:ph type="ctrTitle"/>
          </p:nvPr>
        </p:nvSpPr>
        <p:spPr>
          <a:xfrm>
            <a:off x="1078992" y="1143000"/>
            <a:ext cx="6720840" cy="3730752"/>
          </a:xfrm>
        </p:spPr>
        <p:txBody>
          <a:bodyPr anchor="t">
            <a:normAutofit/>
          </a:bodyPr>
          <a:lstStyle>
            <a:lvl1pPr algn="l">
              <a:defRPr sz="72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A1AA393-A876-475F-A05B-1CCAB6C1F089}"/>
              </a:ext>
            </a:extLst>
          </p:cNvPr>
          <p:cNvSpPr>
            <a:spLocks noGrp="1"/>
          </p:cNvSpPr>
          <p:nvPr>
            <p:ph type="subTitle" idx="1"/>
          </p:nvPr>
        </p:nvSpPr>
        <p:spPr>
          <a:xfrm>
            <a:off x="1078992" y="5010912"/>
            <a:ext cx="6720840" cy="704088"/>
          </a:xfrm>
        </p:spPr>
        <p:txBody>
          <a:bodyPr>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3395621-D631-4F31-AEEF-C8574E507372}"/>
              </a:ext>
            </a:extLst>
          </p:cNvPr>
          <p:cNvSpPr>
            <a:spLocks noGrp="1"/>
          </p:cNvSpPr>
          <p:nvPr>
            <p:ph type="dt" sz="half" idx="10"/>
          </p:nvPr>
        </p:nvSpPr>
        <p:spPr>
          <a:xfrm>
            <a:off x="8286356" y="6007608"/>
            <a:ext cx="3143643" cy="365125"/>
          </a:xfrm>
        </p:spPr>
        <p:txBody>
          <a:bodyPr/>
          <a:lstStyle/>
          <a:p>
            <a:fld id="{53BEF823-48A5-43FC-BE03-E79964288B41}" type="datetimeFigureOut">
              <a:rPr lang="en-US" smtClean="0"/>
              <a:t>6/25/2021</a:t>
            </a:fld>
            <a:endParaRPr lang="en-US" dirty="0"/>
          </a:p>
        </p:txBody>
      </p:sp>
      <p:sp>
        <p:nvSpPr>
          <p:cNvPr id="5" name="Footer Placeholder 4">
            <a:extLst>
              <a:ext uri="{FF2B5EF4-FFF2-40B4-BE49-F238E27FC236}">
                <a16:creationId xmlns:a16="http://schemas.microsoft.com/office/drawing/2014/main" id="{305EE125-77AD-4E23-AFB7-C5CFDEACACF1}"/>
              </a:ext>
            </a:extLst>
          </p:cNvPr>
          <p:cNvSpPr>
            <a:spLocks noGrp="1"/>
          </p:cNvSpPr>
          <p:nvPr>
            <p:ph type="ftr" sz="quarter" idx="11"/>
          </p:nvPr>
        </p:nvSpPr>
        <p:spPr>
          <a:xfrm>
            <a:off x="1078991" y="6007608"/>
            <a:ext cx="6720837" cy="365125"/>
          </a:xfrm>
        </p:spPr>
        <p:txBody>
          <a:bodyPr/>
          <a:lstStyle/>
          <a:p>
            <a:endParaRPr lang="en-US" dirty="0"/>
          </a:p>
        </p:txBody>
      </p:sp>
      <p:sp>
        <p:nvSpPr>
          <p:cNvPr id="6" name="Slide Number Placeholder 5">
            <a:extLst>
              <a:ext uri="{FF2B5EF4-FFF2-40B4-BE49-F238E27FC236}">
                <a16:creationId xmlns:a16="http://schemas.microsoft.com/office/drawing/2014/main" id="{DC569682-B530-4F52-87B9-39464A0930B3}"/>
              </a:ext>
            </a:extLst>
          </p:cNvPr>
          <p:cNvSpPr>
            <a:spLocks noGrp="1"/>
          </p:cNvSpPr>
          <p:nvPr>
            <p:ph type="sldNum" sz="quarter" idx="12"/>
          </p:nvPr>
        </p:nvSpPr>
        <p:spPr/>
        <p:txBody>
          <a:bodyPr/>
          <a:lstStyle>
            <a:lvl1pPr algn="ctr">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98435504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9FCF-ACDF-495D-ACFA-15FCAC9EA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786E3-AB17-427E-8EF8-7FCB671A1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3B4E9-7A16-448C-8BE6-B14941A34857}"/>
              </a:ext>
            </a:extLst>
          </p:cNvPr>
          <p:cNvSpPr>
            <a:spLocks noGrp="1"/>
          </p:cNvSpPr>
          <p:nvPr>
            <p:ph type="dt" sz="half" idx="10"/>
          </p:nvPr>
        </p:nvSpPr>
        <p:spPr/>
        <p:txBody>
          <a:bodyPr/>
          <a:lstStyle/>
          <a:p>
            <a:pPr algn="r"/>
            <a:fld id="{53BEF823-48A5-43FC-BE03-E79964288B41}" type="datetimeFigureOut">
              <a:rPr lang="en-US" smtClean="0"/>
              <a:pPr algn="r"/>
              <a:t>6/25/2021</a:t>
            </a:fld>
            <a:endParaRPr lang="en-US" dirty="0"/>
          </a:p>
        </p:txBody>
      </p:sp>
      <p:sp>
        <p:nvSpPr>
          <p:cNvPr id="8" name="Footer Placeholder 7">
            <a:extLst>
              <a:ext uri="{FF2B5EF4-FFF2-40B4-BE49-F238E27FC236}">
                <a16:creationId xmlns:a16="http://schemas.microsoft.com/office/drawing/2014/main" id="{579212F5-5835-49FF-836F-5E3008A0EDB1}"/>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DE9D492B-E5EE-4D24-A087-57D739CFACE8}"/>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227732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E395-94BD-4E79-8E42-9CD4EB33CA60}"/>
              </a:ext>
            </a:extLst>
          </p:cNvPr>
          <p:cNvSpPr>
            <a:spLocks noGrp="1"/>
          </p:cNvSpPr>
          <p:nvPr>
            <p:ph type="title" orient="vert"/>
          </p:nvPr>
        </p:nvSpPr>
        <p:spPr>
          <a:xfrm>
            <a:off x="8475542" y="758952"/>
            <a:ext cx="2954458" cy="4986002"/>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79AA8A4-66BC-4E80-ABE3-F533F82B88CA}"/>
              </a:ext>
            </a:extLst>
          </p:cNvPr>
          <p:cNvSpPr>
            <a:spLocks noGrp="1"/>
          </p:cNvSpPr>
          <p:nvPr>
            <p:ph type="body" orient="vert" idx="1"/>
          </p:nvPr>
        </p:nvSpPr>
        <p:spPr>
          <a:xfrm>
            <a:off x="758952" y="758952"/>
            <a:ext cx="7407586" cy="49860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DDA4EA6-6A1A-48ED-9D79-A438561C7E79}"/>
              </a:ext>
            </a:extLst>
          </p:cNvPr>
          <p:cNvSpPr>
            <a:spLocks noGrp="1"/>
          </p:cNvSpPr>
          <p:nvPr>
            <p:ph type="dt" sz="half" idx="10"/>
          </p:nvPr>
        </p:nvSpPr>
        <p:spPr/>
        <p:txBody>
          <a:bodyPr/>
          <a:lstStyle/>
          <a:p>
            <a:pPr algn="r"/>
            <a:fld id="{53BEF823-48A5-43FC-BE03-E79964288B41}" type="datetimeFigureOut">
              <a:rPr lang="en-US" smtClean="0"/>
              <a:pPr algn="r"/>
              <a:t>6/25/2021</a:t>
            </a:fld>
            <a:endParaRPr lang="en-US" dirty="0"/>
          </a:p>
        </p:txBody>
      </p:sp>
      <p:sp>
        <p:nvSpPr>
          <p:cNvPr id="8" name="Footer Placeholder 7">
            <a:extLst>
              <a:ext uri="{FF2B5EF4-FFF2-40B4-BE49-F238E27FC236}">
                <a16:creationId xmlns:a16="http://schemas.microsoft.com/office/drawing/2014/main" id="{F049B2BA-9250-4EBF-8820-10BDA5C1C62B}"/>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1F914475-55F3-4C46-BAE2-E4D93E9E3781}"/>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301521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51BD-5252-4168-A69E-C6864AE29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48EEE-19C9-493B-836D-73B9E4A0B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A6BFE-11ED-4FB4-9F65-508B5B0F0DD3}"/>
              </a:ext>
            </a:extLst>
          </p:cNvPr>
          <p:cNvSpPr>
            <a:spLocks noGrp="1"/>
          </p:cNvSpPr>
          <p:nvPr>
            <p:ph type="dt" sz="half" idx="10"/>
          </p:nvPr>
        </p:nvSpPr>
        <p:spPr/>
        <p:txBody>
          <a:bodyPr/>
          <a:lstStyle/>
          <a:p>
            <a:pPr algn="r"/>
            <a:fld id="{53BEF823-48A5-43FC-BE03-E79964288B41}" type="datetimeFigureOut">
              <a:rPr lang="en-US" smtClean="0"/>
              <a:pPr algn="r"/>
              <a:t>6/25/2021</a:t>
            </a:fld>
            <a:endParaRPr lang="en-US" dirty="0"/>
          </a:p>
        </p:txBody>
      </p:sp>
      <p:sp>
        <p:nvSpPr>
          <p:cNvPr id="8" name="Footer Placeholder 7">
            <a:extLst>
              <a:ext uri="{FF2B5EF4-FFF2-40B4-BE49-F238E27FC236}">
                <a16:creationId xmlns:a16="http://schemas.microsoft.com/office/drawing/2014/main" id="{F90F536E-BEFF-4E0D-B4EC-39DE28C67CC3}"/>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36EE02AF-6FE1-4972-BD48-A82499AD67F6}"/>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500485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52EE-D9FC-4E51-9BFF-141F9192339F}"/>
              </a:ext>
            </a:extLst>
          </p:cNvPr>
          <p:cNvSpPr>
            <a:spLocks noGrp="1"/>
          </p:cNvSpPr>
          <p:nvPr>
            <p:ph type="title"/>
          </p:nvPr>
        </p:nvSpPr>
        <p:spPr>
          <a:xfrm>
            <a:off x="763051" y="2414016"/>
            <a:ext cx="10666949" cy="3099816"/>
          </a:xfrm>
        </p:spPr>
        <p:txBody>
          <a:bodyPr anchor="t"/>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E086C4-4949-4E7A-A182-6709496A1C38}"/>
              </a:ext>
            </a:extLst>
          </p:cNvPr>
          <p:cNvSpPr>
            <a:spLocks noGrp="1"/>
          </p:cNvSpPr>
          <p:nvPr>
            <p:ph type="body" idx="1"/>
          </p:nvPr>
        </p:nvSpPr>
        <p:spPr>
          <a:xfrm>
            <a:off x="758952" y="1389888"/>
            <a:ext cx="10671048" cy="822960"/>
          </a:xfrm>
        </p:spPr>
        <p:txBody>
          <a:bodyPr anchor="ctr">
            <a:normAutofit/>
          </a:bodyPr>
          <a:lstStyle>
            <a:lvl1pPr marL="0" indent="0">
              <a:buNone/>
              <a:defRPr sz="2000" i="1">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D12BC88-6A2B-4851-9568-23A4B74D9F98}"/>
              </a:ext>
            </a:extLst>
          </p:cNvPr>
          <p:cNvSpPr>
            <a:spLocks noGrp="1"/>
          </p:cNvSpPr>
          <p:nvPr>
            <p:ph type="dt" sz="half" idx="10"/>
          </p:nvPr>
        </p:nvSpPr>
        <p:spPr/>
        <p:txBody>
          <a:bodyPr/>
          <a:lstStyle/>
          <a:p>
            <a:pPr algn="r"/>
            <a:fld id="{53BEF823-48A5-43FC-BE03-E79964288B41}" type="datetimeFigureOut">
              <a:rPr lang="en-US" smtClean="0"/>
              <a:pPr algn="r"/>
              <a:t>6/25/2021</a:t>
            </a:fld>
            <a:endParaRPr lang="en-US" dirty="0"/>
          </a:p>
        </p:txBody>
      </p:sp>
      <p:sp>
        <p:nvSpPr>
          <p:cNvPr id="8" name="Footer Placeholder 7">
            <a:extLst>
              <a:ext uri="{FF2B5EF4-FFF2-40B4-BE49-F238E27FC236}">
                <a16:creationId xmlns:a16="http://schemas.microsoft.com/office/drawing/2014/main" id="{D882CFE5-65C3-4F46-9141-4645455947D2}"/>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5321B390-4E13-4481-AC02-FF126656C4C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717263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0E02F8-47BB-4D30-8EFE-69C9222D9EC4}"/>
              </a:ext>
            </a:extLst>
          </p:cNvPr>
          <p:cNvSpPr>
            <a:spLocks noGrp="1"/>
          </p:cNvSpPr>
          <p:nvPr>
            <p:ph sz="half" idx="1"/>
          </p:nvPr>
        </p:nvSpPr>
        <p:spPr>
          <a:xfrm>
            <a:off x="5184648" y="758952"/>
            <a:ext cx="6245352" cy="2240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A844D33-6BF0-4205-A542-8537E3515938}"/>
              </a:ext>
            </a:extLst>
          </p:cNvPr>
          <p:cNvSpPr>
            <a:spLocks noGrp="1"/>
          </p:cNvSpPr>
          <p:nvPr>
            <p:ph sz="half" idx="2"/>
          </p:nvPr>
        </p:nvSpPr>
        <p:spPr>
          <a:xfrm>
            <a:off x="5184647" y="3273551"/>
            <a:ext cx="6245351" cy="224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D6953A83-D2BE-4015-8D64-BE93DDFE5D21}"/>
              </a:ext>
            </a:extLst>
          </p:cNvPr>
          <p:cNvSpPr>
            <a:spLocks noGrp="1"/>
          </p:cNvSpPr>
          <p:nvPr>
            <p:ph type="dt" sz="half" idx="10"/>
          </p:nvPr>
        </p:nvSpPr>
        <p:spPr/>
        <p:txBody>
          <a:bodyPr/>
          <a:lstStyle/>
          <a:p>
            <a:pPr algn="r"/>
            <a:fld id="{53BEF823-48A5-43FC-BE03-E79964288B41}" type="datetimeFigureOut">
              <a:rPr lang="en-US" smtClean="0"/>
              <a:pPr algn="r"/>
              <a:t>6/25/2021</a:t>
            </a:fld>
            <a:endParaRPr lang="en-US" dirty="0"/>
          </a:p>
        </p:txBody>
      </p:sp>
      <p:sp>
        <p:nvSpPr>
          <p:cNvPr id="10" name="Footer Placeholder 9">
            <a:extLst>
              <a:ext uri="{FF2B5EF4-FFF2-40B4-BE49-F238E27FC236}">
                <a16:creationId xmlns:a16="http://schemas.microsoft.com/office/drawing/2014/main" id="{BA849E67-05F9-4033-B033-74D6B8C8E77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DFAAC6AA-CFFB-438F-9327-DDB023E2E14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5" name="Title 4">
            <a:extLst>
              <a:ext uri="{FF2B5EF4-FFF2-40B4-BE49-F238E27FC236}">
                <a16:creationId xmlns:a16="http://schemas.microsoft.com/office/drawing/2014/main" id="{BA4960CB-ABA7-4442-AB15-FE444F23C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02425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348291-9C7D-407E-8D07-FA3A323EA973}"/>
              </a:ext>
            </a:extLst>
          </p:cNvPr>
          <p:cNvSpPr>
            <a:spLocks noGrp="1"/>
          </p:cNvSpPr>
          <p:nvPr>
            <p:ph type="body" idx="1"/>
          </p:nvPr>
        </p:nvSpPr>
        <p:spPr>
          <a:xfrm>
            <a:off x="5184648" y="758952"/>
            <a:ext cx="6245352"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92D2-8BA6-4A4D-814D-AD37A2A10AC8}"/>
              </a:ext>
            </a:extLst>
          </p:cNvPr>
          <p:cNvSpPr>
            <a:spLocks noGrp="1"/>
          </p:cNvSpPr>
          <p:nvPr>
            <p:ph sz="half" idx="2"/>
          </p:nvPr>
        </p:nvSpPr>
        <p:spPr>
          <a:xfrm>
            <a:off x="5190323" y="1377198"/>
            <a:ext cx="62396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6FD4BC-C948-41C4-BA24-5D26147E1C97}"/>
              </a:ext>
            </a:extLst>
          </p:cNvPr>
          <p:cNvSpPr>
            <a:spLocks noGrp="1"/>
          </p:cNvSpPr>
          <p:nvPr>
            <p:ph type="body" sz="quarter" idx="3"/>
          </p:nvPr>
        </p:nvSpPr>
        <p:spPr>
          <a:xfrm>
            <a:off x="5184647" y="3319548"/>
            <a:ext cx="6245351"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E359C-F73D-4F1B-9F9A-6D628567105D}"/>
              </a:ext>
            </a:extLst>
          </p:cNvPr>
          <p:cNvSpPr>
            <a:spLocks noGrp="1"/>
          </p:cNvSpPr>
          <p:nvPr>
            <p:ph sz="quarter" idx="4"/>
          </p:nvPr>
        </p:nvSpPr>
        <p:spPr>
          <a:xfrm>
            <a:off x="5184646" y="3932372"/>
            <a:ext cx="6245352"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D76B63AE-38FF-40DD-A543-32DD98E6BDB2}"/>
              </a:ext>
            </a:extLst>
          </p:cNvPr>
          <p:cNvSpPr>
            <a:spLocks noGrp="1"/>
          </p:cNvSpPr>
          <p:nvPr>
            <p:ph type="title"/>
          </p:nvPr>
        </p:nvSpPr>
        <p:spPr/>
        <p:txBody>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C686C0EB-E082-4BAB-99E8-B42F3C28B20F}"/>
              </a:ext>
            </a:extLst>
          </p:cNvPr>
          <p:cNvSpPr>
            <a:spLocks noGrp="1"/>
          </p:cNvSpPr>
          <p:nvPr>
            <p:ph type="dt" sz="half" idx="10"/>
          </p:nvPr>
        </p:nvSpPr>
        <p:spPr/>
        <p:txBody>
          <a:bodyPr/>
          <a:lstStyle/>
          <a:p>
            <a:pPr algn="r"/>
            <a:fld id="{53BEF823-48A5-43FC-BE03-E79964288B41}" type="datetimeFigureOut">
              <a:rPr lang="en-US" smtClean="0"/>
              <a:pPr algn="r"/>
              <a:t>6/25/2021</a:t>
            </a:fld>
            <a:endParaRPr lang="en-US" dirty="0"/>
          </a:p>
        </p:txBody>
      </p:sp>
      <p:sp>
        <p:nvSpPr>
          <p:cNvPr id="13" name="Footer Placeholder 12">
            <a:extLst>
              <a:ext uri="{FF2B5EF4-FFF2-40B4-BE49-F238E27FC236}">
                <a16:creationId xmlns:a16="http://schemas.microsoft.com/office/drawing/2014/main" id="{B3CB0152-BA1F-48C7-A66F-3ADB51C94B97}"/>
              </a:ext>
            </a:extLst>
          </p:cNvPr>
          <p:cNvSpPr>
            <a:spLocks noGrp="1"/>
          </p:cNvSpPr>
          <p:nvPr>
            <p:ph type="ftr" sz="quarter" idx="11"/>
          </p:nvPr>
        </p:nvSpPr>
        <p:spPr/>
        <p:txBody>
          <a:bodyPr/>
          <a:lstStyle/>
          <a:p>
            <a:pPr algn="l"/>
            <a:endParaRPr lang="en-US" dirty="0"/>
          </a:p>
        </p:txBody>
      </p:sp>
      <p:sp>
        <p:nvSpPr>
          <p:cNvPr id="14" name="Slide Number Placeholder 13">
            <a:extLst>
              <a:ext uri="{FF2B5EF4-FFF2-40B4-BE49-F238E27FC236}">
                <a16:creationId xmlns:a16="http://schemas.microsoft.com/office/drawing/2014/main" id="{BD1C21B3-5CF6-415F-8295-EED3DF5CB55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96157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70D5-4EB9-4410-A8AE-6D85F19239FF}"/>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5887FB59-BA77-4864-B9E8-994851250CB4}"/>
              </a:ext>
            </a:extLst>
          </p:cNvPr>
          <p:cNvSpPr>
            <a:spLocks noGrp="1"/>
          </p:cNvSpPr>
          <p:nvPr>
            <p:ph type="dt" sz="half" idx="10"/>
          </p:nvPr>
        </p:nvSpPr>
        <p:spPr/>
        <p:txBody>
          <a:bodyPr/>
          <a:lstStyle/>
          <a:p>
            <a:pPr algn="r"/>
            <a:fld id="{53BEF823-48A5-43FC-BE03-E79964288B41}" type="datetimeFigureOut">
              <a:rPr lang="en-US" smtClean="0"/>
              <a:pPr algn="r"/>
              <a:t>6/25/2021</a:t>
            </a:fld>
            <a:endParaRPr lang="en-US" dirty="0"/>
          </a:p>
        </p:txBody>
      </p:sp>
      <p:sp>
        <p:nvSpPr>
          <p:cNvPr id="7" name="Footer Placeholder 6">
            <a:extLst>
              <a:ext uri="{FF2B5EF4-FFF2-40B4-BE49-F238E27FC236}">
                <a16:creationId xmlns:a16="http://schemas.microsoft.com/office/drawing/2014/main" id="{B6F0BC0B-BA67-455B-B567-1473DF0628BE}"/>
              </a:ext>
            </a:extLst>
          </p:cNvPr>
          <p:cNvSpPr>
            <a:spLocks noGrp="1"/>
          </p:cNvSpPr>
          <p:nvPr>
            <p:ph type="ftr" sz="quarter" idx="11"/>
          </p:nvPr>
        </p:nvSpPr>
        <p:spPr/>
        <p:txBody>
          <a:bodyPr/>
          <a:lstStyle/>
          <a:p>
            <a:pPr algn="l"/>
            <a:endParaRPr lang="en-US" dirty="0"/>
          </a:p>
        </p:txBody>
      </p:sp>
      <p:sp>
        <p:nvSpPr>
          <p:cNvPr id="8" name="Slide Number Placeholder 7">
            <a:extLst>
              <a:ext uri="{FF2B5EF4-FFF2-40B4-BE49-F238E27FC236}">
                <a16:creationId xmlns:a16="http://schemas.microsoft.com/office/drawing/2014/main" id="{2CF0BCF3-6FB5-4529-AA6A-A31467351EF5}"/>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720393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BF1315B-6865-4A5A-91C1-B75339038903}"/>
              </a:ext>
            </a:extLst>
          </p:cNvPr>
          <p:cNvSpPr>
            <a:spLocks noGrp="1"/>
          </p:cNvSpPr>
          <p:nvPr>
            <p:ph type="dt" sz="half" idx="10"/>
          </p:nvPr>
        </p:nvSpPr>
        <p:spPr/>
        <p:txBody>
          <a:bodyPr/>
          <a:lstStyle/>
          <a:p>
            <a:pPr algn="r"/>
            <a:fld id="{53BEF823-48A5-43FC-BE03-E79964288B41}" type="datetimeFigureOut">
              <a:rPr lang="en-US" smtClean="0"/>
              <a:pPr algn="r"/>
              <a:t>6/25/2021</a:t>
            </a:fld>
            <a:endParaRPr lang="en-US" dirty="0"/>
          </a:p>
        </p:txBody>
      </p:sp>
      <p:sp>
        <p:nvSpPr>
          <p:cNvPr id="6" name="Footer Placeholder 5">
            <a:extLst>
              <a:ext uri="{FF2B5EF4-FFF2-40B4-BE49-F238E27FC236}">
                <a16:creationId xmlns:a16="http://schemas.microsoft.com/office/drawing/2014/main" id="{DD536720-08C7-43DE-8EB5-CAB52D0E96B1}"/>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6D2477AF-B012-491C-AE42-22DE1203BE8D}"/>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809279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183AC-72A9-43F5-A1B3-1D7A6A4C7EEB}"/>
              </a:ext>
            </a:extLst>
          </p:cNvPr>
          <p:cNvSpPr>
            <a:spLocks noGrp="1"/>
          </p:cNvSpPr>
          <p:nvPr>
            <p:ph idx="1"/>
          </p:nvPr>
        </p:nvSpPr>
        <p:spPr>
          <a:xfrm>
            <a:off x="5183188" y="758951"/>
            <a:ext cx="6245352" cy="47548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045592-52ED-4270-ACBB-BCC528DAC407}"/>
              </a:ext>
            </a:extLst>
          </p:cNvPr>
          <p:cNvSpPr>
            <a:spLocks noGrp="1"/>
          </p:cNvSpPr>
          <p:nvPr>
            <p:ph type="body" sz="half" idx="2"/>
          </p:nvPr>
        </p:nvSpPr>
        <p:spPr>
          <a:xfrm>
            <a:off x="758953" y="3815080"/>
            <a:ext cx="3831336" cy="169875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99A93518-F9B5-418F-9883-BEF8359B045A}"/>
              </a:ext>
            </a:extLst>
          </p:cNvPr>
          <p:cNvSpPr>
            <a:spLocks noGrp="1"/>
          </p:cNvSpPr>
          <p:nvPr>
            <p:ph type="dt" sz="half" idx="10"/>
          </p:nvPr>
        </p:nvSpPr>
        <p:spPr/>
        <p:txBody>
          <a:bodyPr/>
          <a:lstStyle/>
          <a:p>
            <a:pPr algn="r"/>
            <a:fld id="{53BEF823-48A5-43FC-BE03-E79964288B41}" type="datetimeFigureOut">
              <a:rPr lang="en-US" smtClean="0"/>
              <a:pPr algn="r"/>
              <a:t>6/25/2021</a:t>
            </a:fld>
            <a:endParaRPr lang="en-US" dirty="0"/>
          </a:p>
        </p:txBody>
      </p:sp>
      <p:sp>
        <p:nvSpPr>
          <p:cNvPr id="10" name="Footer Placeholder 9">
            <a:extLst>
              <a:ext uri="{FF2B5EF4-FFF2-40B4-BE49-F238E27FC236}">
                <a16:creationId xmlns:a16="http://schemas.microsoft.com/office/drawing/2014/main" id="{27B9FFE7-C4AB-425B-9B56-E412C72212A0}"/>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59231052-EBA8-4781-B28A-2FEA8BE523F3}"/>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CBDBF9E7-F686-4FA1-9BA5-69BDD014B0D3}"/>
              </a:ext>
            </a:extLst>
          </p:cNvPr>
          <p:cNvSpPr>
            <a:spLocks noGrp="1"/>
          </p:cNvSpPr>
          <p:nvPr>
            <p:ph type="title"/>
          </p:nvPr>
        </p:nvSpPr>
        <p:spPr>
          <a:xfrm>
            <a:off x="758952" y="758952"/>
            <a:ext cx="3831336" cy="2930179"/>
          </a:xfrm>
        </p:spPr>
        <p:txBody>
          <a:bodyPr/>
          <a:lstStyle/>
          <a:p>
            <a:r>
              <a:rPr lang="en-US"/>
              <a:t>Click to edit Master title style</a:t>
            </a:r>
            <a:endParaRPr lang="en-US" dirty="0"/>
          </a:p>
        </p:txBody>
      </p:sp>
    </p:spTree>
    <p:extLst>
      <p:ext uri="{BB962C8B-B14F-4D97-AF65-F5344CB8AC3E}">
        <p14:creationId xmlns:p14="http://schemas.microsoft.com/office/powerpoint/2010/main" val="3026763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116CF06-B27C-4DC4-981D-38E31997BD16}"/>
              </a:ext>
            </a:extLst>
          </p:cNvPr>
          <p:cNvSpPr>
            <a:spLocks noGrp="1"/>
          </p:cNvSpPr>
          <p:nvPr>
            <p:ph type="pic" idx="1"/>
          </p:nvPr>
        </p:nvSpPr>
        <p:spPr>
          <a:xfrm>
            <a:off x="5183188" y="758951"/>
            <a:ext cx="6245352" cy="4754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1976E66-2CB3-4F47-97F6-077C42818316}"/>
              </a:ext>
            </a:extLst>
          </p:cNvPr>
          <p:cNvSpPr>
            <a:spLocks noGrp="1"/>
          </p:cNvSpPr>
          <p:nvPr>
            <p:ph type="body" sz="half" idx="2"/>
          </p:nvPr>
        </p:nvSpPr>
        <p:spPr>
          <a:xfrm>
            <a:off x="758952" y="3794760"/>
            <a:ext cx="3831336" cy="1719072"/>
          </a:xfrm>
        </p:spPr>
        <p:txBody>
          <a:bodyPr>
            <a:norm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71414C9F-CBBD-4D5E-A831-BC0CDFEBCEF3}"/>
              </a:ext>
            </a:extLst>
          </p:cNvPr>
          <p:cNvSpPr>
            <a:spLocks noGrp="1"/>
          </p:cNvSpPr>
          <p:nvPr>
            <p:ph type="dt" sz="half" idx="10"/>
          </p:nvPr>
        </p:nvSpPr>
        <p:spPr/>
        <p:txBody>
          <a:bodyPr/>
          <a:lstStyle/>
          <a:p>
            <a:pPr algn="r"/>
            <a:fld id="{53BEF823-48A5-43FC-BE03-E79964288B41}" type="datetimeFigureOut">
              <a:rPr lang="en-US" smtClean="0"/>
              <a:pPr algn="r"/>
              <a:t>6/25/2021</a:t>
            </a:fld>
            <a:endParaRPr lang="en-US" dirty="0"/>
          </a:p>
        </p:txBody>
      </p:sp>
      <p:sp>
        <p:nvSpPr>
          <p:cNvPr id="10" name="Footer Placeholder 9">
            <a:extLst>
              <a:ext uri="{FF2B5EF4-FFF2-40B4-BE49-F238E27FC236}">
                <a16:creationId xmlns:a16="http://schemas.microsoft.com/office/drawing/2014/main" id="{F58DC0C8-B580-442D-8DAC-4F0F869B1F1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1B0D29E8-DFEE-49AB-83AF-85FF25252A3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D0EAAF1B-6B6E-4D37-8F57-E403C6371A00}"/>
              </a:ext>
            </a:extLst>
          </p:cNvPr>
          <p:cNvSpPr>
            <a:spLocks noGrp="1"/>
          </p:cNvSpPr>
          <p:nvPr>
            <p:ph type="title"/>
          </p:nvPr>
        </p:nvSpPr>
        <p:spPr>
          <a:xfrm>
            <a:off x="758952" y="758952"/>
            <a:ext cx="3831336" cy="2926080"/>
          </a:xfrm>
        </p:spPr>
        <p:txBody>
          <a:bodyPr/>
          <a:lstStyle/>
          <a:p>
            <a:r>
              <a:rPr lang="en-US"/>
              <a:t>Click to edit Master title style</a:t>
            </a:r>
            <a:endParaRPr lang="en-US" dirty="0"/>
          </a:p>
        </p:txBody>
      </p:sp>
    </p:spTree>
    <p:extLst>
      <p:ext uri="{BB962C8B-B14F-4D97-AF65-F5344CB8AC3E}">
        <p14:creationId xmlns:p14="http://schemas.microsoft.com/office/powerpoint/2010/main" val="3033354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6" title="Page Number Shape">
            <a:extLst>
              <a:ext uri="{FF2B5EF4-FFF2-40B4-BE49-F238E27FC236}">
                <a16:creationId xmlns:a16="http://schemas.microsoft.com/office/drawing/2014/main" id="{72411438-92A5-42B0-9C54-EA4FB32ACB5E}"/>
              </a:ext>
            </a:extLst>
          </p:cNvPr>
          <p:cNvSpPr/>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2" name="Title Placeholder 1">
            <a:extLst>
              <a:ext uri="{FF2B5EF4-FFF2-40B4-BE49-F238E27FC236}">
                <a16:creationId xmlns:a16="http://schemas.microsoft.com/office/drawing/2014/main" id="{0D56E4D8-47B6-4DEC-BD29-B3B6ED4CC739}"/>
              </a:ext>
            </a:extLst>
          </p:cNvPr>
          <p:cNvSpPr>
            <a:spLocks noGrp="1"/>
          </p:cNvSpPr>
          <p:nvPr>
            <p:ph type="title"/>
          </p:nvPr>
        </p:nvSpPr>
        <p:spPr>
          <a:xfrm>
            <a:off x="758952" y="758952"/>
            <a:ext cx="3831336" cy="47548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0F5D4C-4873-4052-A294-99CCB9421C4A}"/>
              </a:ext>
            </a:extLst>
          </p:cNvPr>
          <p:cNvSpPr>
            <a:spLocks noGrp="1"/>
          </p:cNvSpPr>
          <p:nvPr>
            <p:ph type="body" idx="1"/>
          </p:nvPr>
        </p:nvSpPr>
        <p:spPr>
          <a:xfrm>
            <a:off x="5184648" y="758952"/>
            <a:ext cx="6245352" cy="47548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1D62B3-3490-46B4-A10E-33FCE4A1FBB5}"/>
              </a:ext>
            </a:extLst>
          </p:cNvPr>
          <p:cNvSpPr>
            <a:spLocks noGrp="1"/>
          </p:cNvSpPr>
          <p:nvPr>
            <p:ph type="dt" sz="half" idx="2"/>
          </p:nvPr>
        </p:nvSpPr>
        <p:spPr>
          <a:xfrm>
            <a:off x="7616952" y="6007608"/>
            <a:ext cx="3813048" cy="365125"/>
          </a:xfrm>
          <a:prstGeom prst="rect">
            <a:avLst/>
          </a:prstGeom>
        </p:spPr>
        <p:txBody>
          <a:bodyPr vert="horz" lIns="91440" tIns="45720" rIns="91440" bIns="45720" rtlCol="0" anchor="ctr"/>
          <a:lstStyle>
            <a:lvl1pPr algn="r">
              <a:defRPr sz="1000" spc="50" baseline="0">
                <a:solidFill>
                  <a:schemeClr val="tx1">
                    <a:lumMod val="85000"/>
                    <a:lumOff val="15000"/>
                  </a:schemeClr>
                </a:solidFill>
              </a:defRPr>
            </a:lvl1pPr>
          </a:lstStyle>
          <a:p>
            <a:pPr algn="r"/>
            <a:fld id="{53BEF823-48A5-43FC-BE03-E79964288B41}" type="datetimeFigureOut">
              <a:rPr lang="en-US" smtClean="0"/>
              <a:pPr algn="r"/>
              <a:t>6/25/2021</a:t>
            </a:fld>
            <a:endParaRPr lang="en-US" dirty="0"/>
          </a:p>
        </p:txBody>
      </p:sp>
      <p:sp>
        <p:nvSpPr>
          <p:cNvPr id="5" name="Footer Placeholder 4">
            <a:extLst>
              <a:ext uri="{FF2B5EF4-FFF2-40B4-BE49-F238E27FC236}">
                <a16:creationId xmlns:a16="http://schemas.microsoft.com/office/drawing/2014/main" id="{97424CB1-7D5F-4F52-9F99-7068F5819E8C}"/>
              </a:ext>
            </a:extLst>
          </p:cNvPr>
          <p:cNvSpPr>
            <a:spLocks noGrp="1"/>
          </p:cNvSpPr>
          <p:nvPr>
            <p:ph type="ftr" sz="quarter" idx="3"/>
          </p:nvPr>
        </p:nvSpPr>
        <p:spPr>
          <a:xfrm>
            <a:off x="758952" y="6007608"/>
            <a:ext cx="3831336" cy="365125"/>
          </a:xfrm>
          <a:prstGeom prst="rect">
            <a:avLst/>
          </a:prstGeom>
        </p:spPr>
        <p:txBody>
          <a:bodyPr vert="horz" lIns="91440" tIns="45720" rIns="91440" bIns="45720" rtlCol="0" anchor="ctr"/>
          <a:lstStyle>
            <a:lvl1pPr algn="l">
              <a:defRPr sz="1000" spc="50" baseline="0">
                <a:solidFill>
                  <a:schemeClr val="tx1">
                    <a:lumMod val="85000"/>
                    <a:lumOff val="15000"/>
                  </a:schemeClr>
                </a:solidFill>
              </a:defRPr>
            </a:lvl1pPr>
          </a:lstStyle>
          <a:p>
            <a:pPr algn="l"/>
            <a:endParaRPr lang="en-US" dirty="0"/>
          </a:p>
        </p:txBody>
      </p:sp>
      <p:sp>
        <p:nvSpPr>
          <p:cNvPr id="6" name="Slide Number Placeholder 5">
            <a:extLst>
              <a:ext uri="{FF2B5EF4-FFF2-40B4-BE49-F238E27FC236}">
                <a16:creationId xmlns:a16="http://schemas.microsoft.com/office/drawing/2014/main" id="{1A1F9CC9-1431-4569-B2F1-D04814955381}"/>
              </a:ext>
            </a:extLst>
          </p:cNvPr>
          <p:cNvSpPr>
            <a:spLocks noGrp="1"/>
          </p:cNvSpPr>
          <p:nvPr>
            <p:ph type="sldNum" sz="quarter" idx="4"/>
          </p:nvPr>
        </p:nvSpPr>
        <p:spPr>
          <a:xfrm>
            <a:off x="11786616" y="6007608"/>
            <a:ext cx="411480" cy="365125"/>
          </a:xfrm>
          <a:prstGeom prst="rect">
            <a:avLst/>
          </a:prstGeom>
        </p:spPr>
        <p:txBody>
          <a:bodyPr vert="horz" lIns="45720" tIns="45720" rIns="45720" bIns="45720" rtlCol="0" anchor="ctr"/>
          <a:lstStyle>
            <a:lvl1pPr algn="r">
              <a:defRPr sz="900" b="1">
                <a:solidFill>
                  <a:schemeClr val="bg1"/>
                </a:solidFill>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74697907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txStyles>
    <p:title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p:titleStyle>
    <p:body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mailto:BCCommunityFoodPlan@gmail.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bishopscastlecommunity.org.uk/moodle/"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facebook.com/BCThrive" TargetMode="External"/><Relationship Id="rId2" Type="http://schemas.openxmlformats.org/officeDocument/2006/relationships/hyperlink" Target="http://bishopscastlethrive.org.uk/survey" TargetMode="Externa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hyperlink" Target="mailto:Info@bishopscastlethrive.org.uk" TargetMode="External"/><Relationship Id="rId4" Type="http://schemas.openxmlformats.org/officeDocument/2006/relationships/hyperlink" Target="https://bishopscastlecommunity.org.uk/moodl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38"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39" name="Straight Connector 27">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40" name="Rectangle 29">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building, sky, outdoor&#10;&#10;Description automatically generated">
            <a:extLst>
              <a:ext uri="{FF2B5EF4-FFF2-40B4-BE49-F238E27FC236}">
                <a16:creationId xmlns:a16="http://schemas.microsoft.com/office/drawing/2014/main" id="{59CCDC7B-2CC3-49B6-B1ED-3A12C7D7BC7E}"/>
              </a:ext>
            </a:extLst>
          </p:cNvPr>
          <p:cNvPicPr>
            <a:picLocks noChangeAspect="1"/>
          </p:cNvPicPr>
          <p:nvPr/>
        </p:nvPicPr>
        <p:blipFill rotWithShape="1">
          <a:blip r:embed="rId2">
            <a:extLst>
              <a:ext uri="{28A0092B-C50C-407E-A947-70E740481C1C}">
                <a14:useLocalDpi xmlns:a14="http://schemas.microsoft.com/office/drawing/2010/main" val="0"/>
              </a:ext>
            </a:extLst>
          </a:blip>
          <a:srcRect t="4112" b="11302"/>
          <a:stretch/>
        </p:blipFill>
        <p:spPr>
          <a:xfrm>
            <a:off x="1689981" y="1253726"/>
            <a:ext cx="10676365" cy="6005456"/>
          </a:xfrm>
          <a:prstGeom prst="rect">
            <a:avLst/>
          </a:prstGeom>
          <a:effectLst>
            <a:softEdge rad="317500"/>
          </a:effectLst>
        </p:spPr>
      </p:pic>
      <p:sp>
        <p:nvSpPr>
          <p:cNvPr id="41" name="Rectangle 31">
            <a:extLst>
              <a:ext uri="{FF2B5EF4-FFF2-40B4-BE49-F238E27FC236}">
                <a16:creationId xmlns:a16="http://schemas.microsoft.com/office/drawing/2014/main" id="{9FBB9AF1-CE92-475C-A47B-5FC32922B3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0"/>
            <a:ext cx="12191999" cy="6858000"/>
          </a:xfrm>
          <a:prstGeom prst="rect">
            <a:avLst/>
          </a:prstGeom>
          <a:gradFill flip="none" rotWithShape="1">
            <a:gsLst>
              <a:gs pos="100000">
                <a:srgbClr val="000000">
                  <a:alpha val="0"/>
                </a:srgbClr>
              </a:gs>
              <a:gs pos="30000">
                <a:srgbClr val="000000"/>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CD99B8-5671-4981-815B-ED313DC9375A}"/>
              </a:ext>
            </a:extLst>
          </p:cNvPr>
          <p:cNvSpPr>
            <a:spLocks noGrp="1"/>
          </p:cNvSpPr>
          <p:nvPr>
            <p:ph type="title"/>
          </p:nvPr>
        </p:nvSpPr>
        <p:spPr>
          <a:xfrm>
            <a:off x="1078992" y="1143000"/>
            <a:ext cx="9052560" cy="3546179"/>
          </a:xfrm>
        </p:spPr>
        <p:txBody>
          <a:bodyPr vert="horz" lIns="91440" tIns="45720" rIns="91440" bIns="45720" rtlCol="0" anchor="t">
            <a:normAutofit/>
          </a:bodyPr>
          <a:lstStyle/>
          <a:p>
            <a:r>
              <a:rPr lang="en-US" sz="7200" dirty="0">
                <a:solidFill>
                  <a:srgbClr val="FFFFFF"/>
                </a:solidFill>
              </a:rPr>
              <a:t>Welcome</a:t>
            </a:r>
            <a:br>
              <a:rPr lang="en-US" sz="7200" dirty="0">
                <a:solidFill>
                  <a:srgbClr val="FFFFFF"/>
                </a:solidFill>
              </a:rPr>
            </a:br>
            <a:r>
              <a:rPr lang="en-US" sz="7200" dirty="0">
                <a:solidFill>
                  <a:srgbClr val="FFFFFF"/>
                </a:solidFill>
              </a:rPr>
              <a:t>Bishop’s Castle Community!</a:t>
            </a:r>
          </a:p>
        </p:txBody>
      </p:sp>
      <p:cxnSp>
        <p:nvCxnSpPr>
          <p:cNvPr id="42" name="Straight Connector 33">
            <a:extLst>
              <a:ext uri="{FF2B5EF4-FFF2-40B4-BE49-F238E27FC236}">
                <a16:creationId xmlns:a16="http://schemas.microsoft.com/office/drawing/2014/main" id="{D81E42A3-743C-4C15-9DA8-93AA9AEBFB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3"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43293"/>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7" name="TextBox 6">
            <a:extLst>
              <a:ext uri="{FF2B5EF4-FFF2-40B4-BE49-F238E27FC236}">
                <a16:creationId xmlns:a16="http://schemas.microsoft.com/office/drawing/2014/main" id="{D34E785B-3940-43E4-92C1-665CF92FD528}"/>
              </a:ext>
            </a:extLst>
          </p:cNvPr>
          <p:cNvSpPr txBox="1"/>
          <p:nvPr/>
        </p:nvSpPr>
        <p:spPr>
          <a:xfrm>
            <a:off x="3719010" y="5234942"/>
            <a:ext cx="5755340" cy="369332"/>
          </a:xfrm>
          <a:prstGeom prst="rect">
            <a:avLst/>
          </a:prstGeom>
          <a:noFill/>
        </p:spPr>
        <p:txBody>
          <a:bodyPr wrap="square" rtlCol="0">
            <a:spAutoFit/>
          </a:bodyPr>
          <a:lstStyle/>
          <a:p>
            <a:r>
              <a:rPr lang="en-GB" dirty="0"/>
              <a:t> </a:t>
            </a:r>
          </a:p>
        </p:txBody>
      </p:sp>
    </p:spTree>
    <p:extLst>
      <p:ext uri="{BB962C8B-B14F-4D97-AF65-F5344CB8AC3E}">
        <p14:creationId xmlns:p14="http://schemas.microsoft.com/office/powerpoint/2010/main" val="374318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6CC023-33AB-4028-8458-D877B41C0B08}"/>
              </a:ext>
            </a:extLst>
          </p:cNvPr>
          <p:cNvSpPr>
            <a:spLocks noGrp="1"/>
          </p:cNvSpPr>
          <p:nvPr>
            <p:ph type="title"/>
          </p:nvPr>
        </p:nvSpPr>
        <p:spPr>
          <a:xfrm>
            <a:off x="4265906" y="137634"/>
            <a:ext cx="7696199" cy="1614174"/>
          </a:xfrm>
        </p:spPr>
        <p:txBody>
          <a:bodyPr>
            <a:normAutofit/>
          </a:bodyPr>
          <a:lstStyle/>
          <a:p>
            <a:pPr algn="r"/>
            <a:r>
              <a:rPr lang="en-GB" sz="4800" dirty="0">
                <a:solidFill>
                  <a:schemeClr val="accent3">
                    <a:lumMod val="75000"/>
                  </a:schemeClr>
                </a:solidFill>
              </a:rPr>
              <a:t>Thrive Community Hub </a:t>
            </a:r>
            <a:br>
              <a:rPr lang="en-GB" sz="3200" dirty="0">
                <a:solidFill>
                  <a:schemeClr val="accent3">
                    <a:lumMod val="75000"/>
                  </a:schemeClr>
                </a:solidFill>
              </a:rPr>
            </a:br>
            <a:br>
              <a:rPr lang="en-GB" sz="2400" dirty="0">
                <a:solidFill>
                  <a:schemeClr val="accent3">
                    <a:lumMod val="75000"/>
                  </a:schemeClr>
                </a:solidFill>
              </a:rPr>
            </a:br>
            <a:r>
              <a:rPr lang="en-GB" sz="2400" b="1" dirty="0">
                <a:solidFill>
                  <a:schemeClr val="accent3">
                    <a:lumMod val="75000"/>
                  </a:schemeClr>
                </a:solidFill>
              </a:rPr>
              <a:t>Walk</a:t>
            </a:r>
            <a:r>
              <a:rPr lang="en-GB" sz="2400" dirty="0">
                <a:solidFill>
                  <a:schemeClr val="accent3">
                    <a:lumMod val="75000"/>
                  </a:schemeClr>
                </a:solidFill>
              </a:rPr>
              <a:t> in </a:t>
            </a:r>
            <a:r>
              <a:rPr lang="en-GB" sz="2400" dirty="0">
                <a:solidFill>
                  <a:srgbClr val="EFB66B"/>
                </a:solidFill>
                <a:sym typeface="Wingdings" panose="05000000000000000000" pitchFamily="2" charset="2"/>
              </a:rPr>
              <a:t></a:t>
            </a:r>
            <a:r>
              <a:rPr lang="en-GB" sz="2400" dirty="0">
                <a:solidFill>
                  <a:schemeClr val="accent3">
                    <a:lumMod val="75000"/>
                  </a:schemeClr>
                </a:solidFill>
                <a:sym typeface="Wingdings" panose="05000000000000000000" pitchFamily="2" charset="2"/>
              </a:rPr>
              <a:t> </a:t>
            </a:r>
            <a:r>
              <a:rPr lang="en-GB" sz="2400" b="1" dirty="0">
                <a:solidFill>
                  <a:schemeClr val="accent3">
                    <a:lumMod val="75000"/>
                  </a:schemeClr>
                </a:solidFill>
                <a:sym typeface="Wingdings" panose="05000000000000000000" pitchFamily="2" charset="2"/>
              </a:rPr>
              <a:t>Talk </a:t>
            </a:r>
            <a:r>
              <a:rPr lang="en-GB" sz="2400" dirty="0">
                <a:solidFill>
                  <a:schemeClr val="accent3">
                    <a:lumMod val="75000"/>
                  </a:schemeClr>
                </a:solidFill>
                <a:sym typeface="Wingdings" panose="05000000000000000000" pitchFamily="2" charset="2"/>
              </a:rPr>
              <a:t>to us </a:t>
            </a:r>
            <a:r>
              <a:rPr lang="en-GB" sz="2400" dirty="0">
                <a:solidFill>
                  <a:srgbClr val="EFB66B"/>
                </a:solidFill>
                <a:sym typeface="Wingdings" panose="05000000000000000000" pitchFamily="2" charset="2"/>
              </a:rPr>
              <a:t></a:t>
            </a:r>
            <a:r>
              <a:rPr lang="en-GB" sz="2400" dirty="0">
                <a:solidFill>
                  <a:schemeClr val="accent3">
                    <a:lumMod val="75000"/>
                  </a:schemeClr>
                </a:solidFill>
                <a:sym typeface="Wingdings" panose="05000000000000000000" pitchFamily="2" charset="2"/>
              </a:rPr>
              <a:t> </a:t>
            </a:r>
            <a:r>
              <a:rPr lang="en-GB" sz="2400" b="1" dirty="0">
                <a:solidFill>
                  <a:schemeClr val="accent3">
                    <a:lumMod val="75000"/>
                  </a:schemeClr>
                </a:solidFill>
                <a:sym typeface="Wingdings" panose="05000000000000000000" pitchFamily="2" charset="2"/>
              </a:rPr>
              <a:t>Connect</a:t>
            </a:r>
            <a:r>
              <a:rPr lang="en-GB" sz="2400" dirty="0">
                <a:solidFill>
                  <a:schemeClr val="accent3">
                    <a:lumMod val="75000"/>
                  </a:schemeClr>
                </a:solidFill>
                <a:sym typeface="Wingdings" panose="05000000000000000000" pitchFamily="2" charset="2"/>
              </a:rPr>
              <a:t> in to your community</a:t>
            </a:r>
            <a:endParaRPr lang="en-GB" sz="3200" dirty="0">
              <a:solidFill>
                <a:schemeClr val="accent3">
                  <a:lumMod val="75000"/>
                </a:schemeClr>
              </a:solidFill>
            </a:endParaRPr>
          </a:p>
        </p:txBody>
      </p:sp>
      <p:pic>
        <p:nvPicPr>
          <p:cNvPr id="5" name="Picture 4">
            <a:extLst>
              <a:ext uri="{FF2B5EF4-FFF2-40B4-BE49-F238E27FC236}">
                <a16:creationId xmlns:a16="http://schemas.microsoft.com/office/drawing/2014/main" id="{EAD96148-BE23-44FB-9E1E-F3BEA5E1AC6F}"/>
              </a:ext>
            </a:extLst>
          </p:cNvPr>
          <p:cNvPicPr>
            <a:picLocks noChangeAspect="1"/>
          </p:cNvPicPr>
          <p:nvPr/>
        </p:nvPicPr>
        <p:blipFill rotWithShape="1">
          <a:blip r:embed="rId2"/>
          <a:srcRect t="14491" r="1" b="9113"/>
          <a:stretch/>
        </p:blipFill>
        <p:spPr>
          <a:xfrm>
            <a:off x="1" y="10"/>
            <a:ext cx="5215066" cy="6857990"/>
          </a:xfrm>
          <a:custGeom>
            <a:avLst/>
            <a:gdLst/>
            <a:ahLst/>
            <a:cxnLst/>
            <a:rect l="l" t="t" r="r" b="b"/>
            <a:pathLst>
              <a:path w="5215066" h="6845983">
                <a:moveTo>
                  <a:pt x="0" y="0"/>
                </a:moveTo>
                <a:lnTo>
                  <a:pt x="3197713" y="0"/>
                </a:lnTo>
                <a:lnTo>
                  <a:pt x="3259787" y="39795"/>
                </a:lnTo>
                <a:cubicBezTo>
                  <a:pt x="4439462" y="836768"/>
                  <a:pt x="5215066" y="2186425"/>
                  <a:pt x="5215066" y="3717234"/>
                </a:cubicBezTo>
                <a:cubicBezTo>
                  <a:pt x="5215066" y="4788800"/>
                  <a:pt x="4835020" y="5771602"/>
                  <a:pt x="4202364" y="6538204"/>
                </a:cubicBezTo>
                <a:lnTo>
                  <a:pt x="3922635" y="6845983"/>
                </a:lnTo>
                <a:lnTo>
                  <a:pt x="0" y="6845983"/>
                </a:lnTo>
                <a:close/>
              </a:path>
            </a:pathLst>
          </a:custGeom>
        </p:spPr>
      </p:pic>
      <p:cxnSp>
        <p:nvCxnSpPr>
          <p:cNvPr id="35" name="Straight Connector 27">
            <a:extLst>
              <a:ext uri="{FF2B5EF4-FFF2-40B4-BE49-F238E27FC236}">
                <a16:creationId xmlns:a16="http://schemas.microsoft.com/office/drawing/2014/main" id="{C1FC086D-39EC-448D-97E7-FF232355AE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86332" y="3088919"/>
            <a:ext cx="521208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193B6EF-F132-464C-952B-659E7DE7429E}"/>
              </a:ext>
            </a:extLst>
          </p:cNvPr>
          <p:cNvSpPr>
            <a:spLocks noGrp="1"/>
          </p:cNvSpPr>
          <p:nvPr>
            <p:ph idx="1"/>
          </p:nvPr>
        </p:nvSpPr>
        <p:spPr>
          <a:xfrm>
            <a:off x="5075818" y="1572303"/>
            <a:ext cx="7069766" cy="2485157"/>
          </a:xfrm>
        </p:spPr>
        <p:txBody>
          <a:bodyPr>
            <a:normAutofit/>
          </a:bodyPr>
          <a:lstStyle/>
          <a:p>
            <a:pPr marL="0" indent="0" algn="ctr">
              <a:lnSpc>
                <a:spcPct val="100000"/>
              </a:lnSpc>
              <a:buNone/>
            </a:pPr>
            <a:r>
              <a:rPr lang="en-US" sz="1600" dirty="0">
                <a:solidFill>
                  <a:schemeClr val="accent3">
                    <a:lumMod val="75000"/>
                  </a:schemeClr>
                </a:solidFill>
              </a:rPr>
              <a:t>‘A facility that holistically supports the needs of vulnerable and other groups;  promoting  good mental health and well-being of individuals over their life-course; </a:t>
            </a:r>
            <a:br>
              <a:rPr lang="en-US" sz="1600" dirty="0">
                <a:solidFill>
                  <a:schemeClr val="accent3">
                    <a:lumMod val="75000"/>
                  </a:schemeClr>
                </a:solidFill>
              </a:rPr>
            </a:br>
            <a:r>
              <a:rPr lang="en-US" sz="1600" dirty="0">
                <a:solidFill>
                  <a:schemeClr val="accent3">
                    <a:lumMod val="75000"/>
                  </a:schemeClr>
                </a:solidFill>
              </a:rPr>
              <a:t>helping to form a connected, optimistic thriving community, full of opportunity and prosperity.’ </a:t>
            </a:r>
          </a:p>
          <a:p>
            <a:pPr marL="0" indent="0">
              <a:lnSpc>
                <a:spcPct val="100000"/>
              </a:lnSpc>
              <a:buNone/>
            </a:pPr>
            <a:endParaRPr lang="en-US" sz="1400" dirty="0"/>
          </a:p>
          <a:p>
            <a:pPr marL="0" indent="0">
              <a:lnSpc>
                <a:spcPct val="100000"/>
              </a:lnSpc>
              <a:buNone/>
            </a:pPr>
            <a:endParaRPr lang="en-US" sz="1400" dirty="0"/>
          </a:p>
        </p:txBody>
      </p:sp>
      <p:sp>
        <p:nvSpPr>
          <p:cNvPr id="36"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7" name="TextBox 6">
            <a:extLst>
              <a:ext uri="{FF2B5EF4-FFF2-40B4-BE49-F238E27FC236}">
                <a16:creationId xmlns:a16="http://schemas.microsoft.com/office/drawing/2014/main" id="{AC36A7BD-E65C-4D69-A22B-D0D0A471ADC5}"/>
              </a:ext>
            </a:extLst>
          </p:cNvPr>
          <p:cNvSpPr txBox="1"/>
          <p:nvPr/>
        </p:nvSpPr>
        <p:spPr>
          <a:xfrm>
            <a:off x="5511800" y="2869651"/>
            <a:ext cx="6272210" cy="4339650"/>
          </a:xfrm>
          <a:prstGeom prst="rect">
            <a:avLst/>
          </a:prstGeom>
          <a:noFill/>
        </p:spPr>
        <p:txBody>
          <a:bodyPr wrap="square" rtlCol="0">
            <a:spAutoFit/>
          </a:bodyPr>
          <a:lstStyle/>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sz="1400" dirty="0">
                <a:solidFill>
                  <a:schemeClr val="accent3">
                    <a:lumMod val="75000"/>
                  </a:schemeClr>
                </a:solidFill>
              </a:rPr>
              <a:t>A community health and social care hub made by the community for the community; meeting community needs for optimum potential.</a:t>
            </a:r>
            <a:br>
              <a:rPr lang="en-US" sz="1400" dirty="0">
                <a:solidFill>
                  <a:schemeClr val="accent3">
                    <a:lumMod val="75000"/>
                  </a:schemeClr>
                </a:solidFill>
              </a:rPr>
            </a:br>
            <a:endParaRPr lang="en-US" sz="1400" dirty="0">
              <a:solidFill>
                <a:schemeClr val="accent3">
                  <a:lumMod val="75000"/>
                </a:schemeClr>
              </a:solidFill>
            </a:endParaRPr>
          </a:p>
          <a:p>
            <a:pPr marL="285750" indent="-285750">
              <a:buFont typeface="Wingdings" panose="05000000000000000000" pitchFamily="2" charset="2"/>
              <a:buChar char="v"/>
            </a:pPr>
            <a:r>
              <a:rPr lang="en-US" sz="1400" dirty="0">
                <a:solidFill>
                  <a:schemeClr val="accent3">
                    <a:lumMod val="75000"/>
                  </a:schemeClr>
                </a:solidFill>
              </a:rPr>
              <a:t>People from all ages and backgrounds should feel   connected, respected and believed in;</a:t>
            </a:r>
            <a:br>
              <a:rPr lang="en-US" sz="1400" dirty="0">
                <a:solidFill>
                  <a:schemeClr val="accent3">
                    <a:lumMod val="75000"/>
                  </a:schemeClr>
                </a:solidFill>
              </a:rPr>
            </a:br>
            <a:endParaRPr lang="en-US" sz="1400" dirty="0">
              <a:solidFill>
                <a:schemeClr val="accent3">
                  <a:lumMod val="75000"/>
                </a:schemeClr>
              </a:solidFill>
            </a:endParaRPr>
          </a:p>
          <a:p>
            <a:pPr marL="285750" indent="-285750">
              <a:buFont typeface="Wingdings" panose="05000000000000000000" pitchFamily="2" charset="2"/>
              <a:buChar char="v"/>
            </a:pPr>
            <a:r>
              <a:rPr lang="en-US" sz="1400" dirty="0">
                <a:solidFill>
                  <a:schemeClr val="accent3">
                    <a:lumMod val="75000"/>
                  </a:schemeClr>
                </a:solidFill>
              </a:rPr>
              <a:t>All can get access to the right help and advice, with the possibility to refer them into services in our area;</a:t>
            </a:r>
            <a:br>
              <a:rPr lang="en-US" sz="1400" dirty="0">
                <a:solidFill>
                  <a:schemeClr val="accent3">
                    <a:lumMod val="75000"/>
                  </a:schemeClr>
                </a:solidFill>
              </a:rPr>
            </a:br>
            <a:endParaRPr lang="en-US" sz="1400" dirty="0">
              <a:solidFill>
                <a:schemeClr val="accent3">
                  <a:lumMod val="75000"/>
                </a:schemeClr>
              </a:solidFill>
            </a:endParaRPr>
          </a:p>
          <a:p>
            <a:pPr marL="285750" indent="-285750">
              <a:buFont typeface="Wingdings" panose="05000000000000000000" pitchFamily="2" charset="2"/>
              <a:buChar char="v"/>
            </a:pPr>
            <a:r>
              <a:rPr lang="en-US" sz="1400" dirty="0">
                <a:solidFill>
                  <a:schemeClr val="accent3">
                    <a:lumMod val="75000"/>
                  </a:schemeClr>
                </a:solidFill>
              </a:rPr>
              <a:t>With workshop/ meeting room and safe space style facilities;</a:t>
            </a:r>
            <a:br>
              <a:rPr lang="en-US" sz="1400" dirty="0">
                <a:solidFill>
                  <a:schemeClr val="accent3">
                    <a:lumMod val="75000"/>
                  </a:schemeClr>
                </a:solidFill>
              </a:rPr>
            </a:br>
            <a:endParaRPr lang="en-US" sz="1400" dirty="0">
              <a:solidFill>
                <a:schemeClr val="accent3">
                  <a:lumMod val="75000"/>
                </a:schemeClr>
              </a:solidFill>
            </a:endParaRPr>
          </a:p>
          <a:p>
            <a:pPr marL="285750" indent="-285750">
              <a:buFont typeface="Wingdings" panose="05000000000000000000" pitchFamily="2" charset="2"/>
              <a:buChar char="v"/>
            </a:pPr>
            <a:r>
              <a:rPr lang="en-US" sz="1400" dirty="0">
                <a:solidFill>
                  <a:schemeClr val="accent3">
                    <a:lumMod val="75000"/>
                  </a:schemeClr>
                </a:solidFill>
              </a:rPr>
              <a:t>Making workshops available for fun or as up-skill training;</a:t>
            </a:r>
            <a:br>
              <a:rPr lang="en-US" sz="1400" dirty="0"/>
            </a:br>
            <a:endParaRPr lang="en-US" dirty="0"/>
          </a:p>
          <a:p>
            <a:pPr algn="ctr"/>
            <a:r>
              <a:rPr lang="en-US" i="1" dirty="0">
                <a:solidFill>
                  <a:srgbClr val="7030A0"/>
                </a:solidFill>
              </a:rPr>
              <a:t>The main ethos is to help vulnerable groups but also promote health and well-being for all groups in our area</a:t>
            </a:r>
            <a:r>
              <a:rPr lang="en-US" i="1" dirty="0">
                <a:solidFill>
                  <a:srgbClr val="FF9900"/>
                </a:solidFill>
              </a:rPr>
              <a:t>.</a:t>
            </a:r>
            <a:br>
              <a:rPr lang="en-US" sz="1400" dirty="0"/>
            </a:br>
            <a:br>
              <a:rPr lang="en-US" dirty="0"/>
            </a:br>
            <a:endParaRPr lang="en-US" dirty="0"/>
          </a:p>
        </p:txBody>
      </p:sp>
    </p:spTree>
    <p:extLst>
      <p:ext uri="{BB962C8B-B14F-4D97-AF65-F5344CB8AC3E}">
        <p14:creationId xmlns:p14="http://schemas.microsoft.com/office/powerpoint/2010/main" val="289286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55C00EC-D1FE-4302-A909-F7832D4A7C93}"/>
              </a:ext>
            </a:extLst>
          </p:cNvPr>
          <p:cNvSpPr>
            <a:spLocks noGrp="1"/>
          </p:cNvSpPr>
          <p:nvPr>
            <p:ph type="title"/>
          </p:nvPr>
        </p:nvSpPr>
        <p:spPr>
          <a:xfrm>
            <a:off x="583596" y="-437939"/>
            <a:ext cx="11608403" cy="1848964"/>
          </a:xfrm>
          <a:noFill/>
        </p:spPr>
        <p:txBody>
          <a:bodyPr anchor="ctr">
            <a:normAutofit/>
          </a:bodyPr>
          <a:lstStyle/>
          <a:p>
            <a:pPr algn="ctr"/>
            <a:r>
              <a:rPr lang="en-GB" sz="4000" spc="0" dirty="0">
                <a:ln w="0"/>
                <a:solidFill>
                  <a:schemeClr val="bg2">
                    <a:lumMod val="50000"/>
                  </a:schemeClr>
                </a:solidFill>
                <a:effectLst>
                  <a:outerShdw blurRad="38100" dist="19050" dir="2700000" algn="tl" rotWithShape="0">
                    <a:schemeClr val="dk1">
                      <a:alpha val="40000"/>
                    </a:schemeClr>
                  </a:outerShdw>
                </a:effectLst>
              </a:rPr>
              <a:t>Thrive Community Hub</a:t>
            </a:r>
            <a:r>
              <a:rPr lang="en-GB" sz="5400" dirty="0"/>
              <a:t> </a:t>
            </a:r>
            <a:br>
              <a:rPr lang="en-GB" sz="5400" dirty="0"/>
            </a:br>
            <a:r>
              <a:rPr lang="en-GB" sz="3600" b="1" dirty="0">
                <a:solidFill>
                  <a:schemeClr val="accent3">
                    <a:lumMod val="75000"/>
                  </a:schemeClr>
                </a:solidFill>
              </a:rPr>
              <a:t>Walk</a:t>
            </a:r>
            <a:r>
              <a:rPr lang="en-GB" sz="3600" dirty="0">
                <a:solidFill>
                  <a:schemeClr val="accent3">
                    <a:lumMod val="75000"/>
                  </a:schemeClr>
                </a:solidFill>
              </a:rPr>
              <a:t> in   </a:t>
            </a:r>
            <a:r>
              <a:rPr lang="en-GB" sz="3600" dirty="0">
                <a:solidFill>
                  <a:srgbClr val="EFB66B"/>
                </a:solidFill>
                <a:sym typeface="Wingdings" panose="05000000000000000000" pitchFamily="2" charset="2"/>
              </a:rPr>
              <a:t> </a:t>
            </a:r>
            <a:r>
              <a:rPr lang="en-GB" sz="3600" dirty="0">
                <a:solidFill>
                  <a:schemeClr val="accent3">
                    <a:lumMod val="75000"/>
                  </a:schemeClr>
                </a:solidFill>
                <a:sym typeface="Wingdings" panose="05000000000000000000" pitchFamily="2" charset="2"/>
              </a:rPr>
              <a:t> </a:t>
            </a:r>
            <a:r>
              <a:rPr lang="en-GB" sz="3600" b="1" dirty="0">
                <a:solidFill>
                  <a:schemeClr val="accent3">
                    <a:lumMod val="75000"/>
                  </a:schemeClr>
                </a:solidFill>
                <a:sym typeface="Wingdings" panose="05000000000000000000" pitchFamily="2" charset="2"/>
              </a:rPr>
              <a:t>Talk </a:t>
            </a:r>
            <a:r>
              <a:rPr lang="en-GB" sz="3600" dirty="0">
                <a:solidFill>
                  <a:schemeClr val="accent3">
                    <a:lumMod val="75000"/>
                  </a:schemeClr>
                </a:solidFill>
                <a:sym typeface="Wingdings" panose="05000000000000000000" pitchFamily="2" charset="2"/>
              </a:rPr>
              <a:t>to us  </a:t>
            </a:r>
            <a:r>
              <a:rPr lang="en-GB" sz="3600" dirty="0">
                <a:solidFill>
                  <a:srgbClr val="EFB66B"/>
                </a:solidFill>
                <a:sym typeface="Wingdings" panose="05000000000000000000" pitchFamily="2" charset="2"/>
              </a:rPr>
              <a:t>    </a:t>
            </a:r>
            <a:r>
              <a:rPr lang="en-GB" sz="3600" b="1" dirty="0">
                <a:solidFill>
                  <a:schemeClr val="accent3">
                    <a:lumMod val="75000"/>
                  </a:schemeClr>
                </a:solidFill>
                <a:sym typeface="Wingdings" panose="05000000000000000000" pitchFamily="2" charset="2"/>
              </a:rPr>
              <a:t>Connect</a:t>
            </a:r>
            <a:r>
              <a:rPr lang="en-GB" sz="3600" dirty="0">
                <a:solidFill>
                  <a:schemeClr val="accent3">
                    <a:lumMod val="75000"/>
                  </a:schemeClr>
                </a:solidFill>
                <a:sym typeface="Wingdings" panose="05000000000000000000" pitchFamily="2" charset="2"/>
              </a:rPr>
              <a:t> in to your community</a:t>
            </a:r>
            <a:endParaRPr lang="en-GB" sz="5400" dirty="0">
              <a:solidFill>
                <a:schemeClr val="accent3">
                  <a:lumMod val="75000"/>
                </a:schemeClr>
              </a:solidFill>
            </a:endParaRPr>
          </a:p>
        </p:txBody>
      </p:sp>
      <p:pic>
        <p:nvPicPr>
          <p:cNvPr id="8" name="Picture 7" descr="Text, whiteboard&#10;&#10;Description automatically generated">
            <a:extLst>
              <a:ext uri="{FF2B5EF4-FFF2-40B4-BE49-F238E27FC236}">
                <a16:creationId xmlns:a16="http://schemas.microsoft.com/office/drawing/2014/main" id="{BC502298-33DE-4464-9A89-00F425ACD018}"/>
              </a:ext>
            </a:extLst>
          </p:cNvPr>
          <p:cNvPicPr>
            <a:picLocks noChangeAspect="1"/>
          </p:cNvPicPr>
          <p:nvPr/>
        </p:nvPicPr>
        <p:blipFill rotWithShape="1">
          <a:blip r:embed="rId2"/>
          <a:srcRect b="8856"/>
          <a:stretch/>
        </p:blipFill>
        <p:spPr>
          <a:xfrm>
            <a:off x="3551386" y="1067036"/>
            <a:ext cx="5368627" cy="3123727"/>
          </a:xfrm>
          <a:prstGeom prst="rect">
            <a:avLst/>
          </a:prstGeom>
          <a:solidFill>
            <a:schemeClr val="tx2">
              <a:lumMod val="75000"/>
            </a:schemeClr>
          </a:solidFill>
          <a:effectLst>
            <a:softEdge rad="127000"/>
          </a:effectLst>
        </p:spPr>
      </p:pic>
      <p:graphicFrame>
        <p:nvGraphicFramePr>
          <p:cNvPr id="15" name="TextBox 12">
            <a:extLst>
              <a:ext uri="{FF2B5EF4-FFF2-40B4-BE49-F238E27FC236}">
                <a16:creationId xmlns:a16="http://schemas.microsoft.com/office/drawing/2014/main" id="{CEFC232C-DF15-4B03-B133-BE5469EA58F1}"/>
              </a:ext>
            </a:extLst>
          </p:cNvPr>
          <p:cNvGraphicFramePr/>
          <p:nvPr>
            <p:extLst>
              <p:ext uri="{D42A27DB-BD31-4B8C-83A1-F6EECF244321}">
                <p14:modId xmlns:p14="http://schemas.microsoft.com/office/powerpoint/2010/main" val="3441815901"/>
              </p:ext>
            </p:extLst>
          </p:nvPr>
        </p:nvGraphicFramePr>
        <p:xfrm>
          <a:off x="279400" y="2628900"/>
          <a:ext cx="11608403" cy="5516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282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graphicEl>
                                              <a:dgm id="{1FBD8D4F-9C9D-40E2-970C-E727C69A5432}"/>
                                            </p:graphicEl>
                                          </p:spTgt>
                                        </p:tgtEl>
                                        <p:attrNameLst>
                                          <p:attrName>style.visibility</p:attrName>
                                        </p:attrNameLst>
                                      </p:cBhvr>
                                      <p:to>
                                        <p:strVal val="visible"/>
                                      </p:to>
                                    </p:set>
                                    <p:animEffect transition="in" filter="randombar(horizontal)">
                                      <p:cBhvr>
                                        <p:cTn id="12" dur="500"/>
                                        <p:tgtEl>
                                          <p:spTgt spid="15">
                                            <p:graphicEl>
                                              <a:dgm id="{1FBD8D4F-9C9D-40E2-970C-E727C69A5432}"/>
                                            </p:graphic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5">
                                            <p:graphicEl>
                                              <a:dgm id="{AEE29567-42AE-4810-B3B2-EB3F5F143FD5}"/>
                                            </p:graphicEl>
                                          </p:spTgt>
                                        </p:tgtEl>
                                        <p:attrNameLst>
                                          <p:attrName>style.visibility</p:attrName>
                                        </p:attrNameLst>
                                      </p:cBhvr>
                                      <p:to>
                                        <p:strVal val="visible"/>
                                      </p:to>
                                    </p:set>
                                    <p:animEffect transition="in" filter="randombar(horizontal)">
                                      <p:cBhvr>
                                        <p:cTn id="15" dur="500"/>
                                        <p:tgtEl>
                                          <p:spTgt spid="15">
                                            <p:graphicEl>
                                              <a:dgm id="{AEE29567-42AE-4810-B3B2-EB3F5F143FD5}"/>
                                            </p:graphic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5">
                                            <p:graphicEl>
                                              <a:dgm id="{54518FFD-3457-481E-B4FF-2DF9E147EAAD}"/>
                                            </p:graphicEl>
                                          </p:spTgt>
                                        </p:tgtEl>
                                        <p:attrNameLst>
                                          <p:attrName>style.visibility</p:attrName>
                                        </p:attrNameLst>
                                      </p:cBhvr>
                                      <p:to>
                                        <p:strVal val="visible"/>
                                      </p:to>
                                    </p:set>
                                    <p:animEffect transition="in" filter="randombar(horizontal)">
                                      <p:cBhvr>
                                        <p:cTn id="18" dur="500"/>
                                        <p:tgtEl>
                                          <p:spTgt spid="15">
                                            <p:graphicEl>
                                              <a:dgm id="{54518FFD-3457-481E-B4FF-2DF9E147EAAD}"/>
                                            </p:graphic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5">
                                            <p:graphicEl>
                                              <a:dgm id="{565F5894-45A4-4890-9281-B2CFE8BADA8E}"/>
                                            </p:graphicEl>
                                          </p:spTgt>
                                        </p:tgtEl>
                                        <p:attrNameLst>
                                          <p:attrName>style.visibility</p:attrName>
                                        </p:attrNameLst>
                                      </p:cBhvr>
                                      <p:to>
                                        <p:strVal val="visible"/>
                                      </p:to>
                                    </p:set>
                                    <p:animEffect transition="in" filter="randombar(horizontal)">
                                      <p:cBhvr>
                                        <p:cTn id="21" dur="500"/>
                                        <p:tgtEl>
                                          <p:spTgt spid="15">
                                            <p:graphicEl>
                                              <a:dgm id="{565F5894-45A4-4890-9281-B2CFE8BADA8E}"/>
                                            </p:graphic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5">
                                            <p:graphicEl>
                                              <a:dgm id="{076ED863-C382-4CE9-BF3C-FBC72CF7B560}"/>
                                            </p:graphicEl>
                                          </p:spTgt>
                                        </p:tgtEl>
                                        <p:attrNameLst>
                                          <p:attrName>style.visibility</p:attrName>
                                        </p:attrNameLst>
                                      </p:cBhvr>
                                      <p:to>
                                        <p:strVal val="visible"/>
                                      </p:to>
                                    </p:set>
                                    <p:animEffect transition="in" filter="randombar(horizontal)">
                                      <p:cBhvr>
                                        <p:cTn id="24" dur="500"/>
                                        <p:tgtEl>
                                          <p:spTgt spid="15">
                                            <p:graphicEl>
                                              <a:dgm id="{076ED863-C382-4CE9-BF3C-FBC72CF7B560}"/>
                                            </p:graphicEl>
                                          </p:spTgt>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5">
                                            <p:graphicEl>
                                              <a:dgm id="{CD73559A-A71D-4D06-8840-4A4B244F7478}"/>
                                            </p:graphicEl>
                                          </p:spTgt>
                                        </p:tgtEl>
                                        <p:attrNameLst>
                                          <p:attrName>style.visibility</p:attrName>
                                        </p:attrNameLst>
                                      </p:cBhvr>
                                      <p:to>
                                        <p:strVal val="visible"/>
                                      </p:to>
                                    </p:set>
                                    <p:animEffect transition="in" filter="randombar(horizontal)">
                                      <p:cBhvr>
                                        <p:cTn id="27" dur="500"/>
                                        <p:tgtEl>
                                          <p:spTgt spid="15">
                                            <p:graphicEl>
                                              <a:dgm id="{CD73559A-A71D-4D06-8840-4A4B244F7478}"/>
                                            </p:graphic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5">
                                            <p:graphicEl>
                                              <a:dgm id="{1DC29DFC-B7F1-45E6-ABAB-C55BD5097241}"/>
                                            </p:graphicEl>
                                          </p:spTgt>
                                        </p:tgtEl>
                                        <p:attrNameLst>
                                          <p:attrName>style.visibility</p:attrName>
                                        </p:attrNameLst>
                                      </p:cBhvr>
                                      <p:to>
                                        <p:strVal val="visible"/>
                                      </p:to>
                                    </p:set>
                                    <p:animEffect transition="in" filter="randombar(horizontal)">
                                      <p:cBhvr>
                                        <p:cTn id="30" dur="500"/>
                                        <p:tgtEl>
                                          <p:spTgt spid="15">
                                            <p:graphicEl>
                                              <a:dgm id="{1DC29DFC-B7F1-45E6-ABAB-C55BD5097241}"/>
                                            </p:graphic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5">
                                            <p:graphicEl>
                                              <a:dgm id="{35E6D03B-474F-4640-89A2-D63C171AC1F2}"/>
                                            </p:graphicEl>
                                          </p:spTgt>
                                        </p:tgtEl>
                                        <p:attrNameLst>
                                          <p:attrName>style.visibility</p:attrName>
                                        </p:attrNameLst>
                                      </p:cBhvr>
                                      <p:to>
                                        <p:strVal val="visible"/>
                                      </p:to>
                                    </p:set>
                                    <p:animEffect transition="in" filter="randombar(horizontal)">
                                      <p:cBhvr>
                                        <p:cTn id="33" dur="500"/>
                                        <p:tgtEl>
                                          <p:spTgt spid="15">
                                            <p:graphicEl>
                                              <a:dgm id="{35E6D03B-474F-4640-89A2-D63C171AC1F2}"/>
                                            </p:graphicEl>
                                          </p:spTgt>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5">
                                            <p:graphicEl>
                                              <a:dgm id="{1D9C5991-0891-497D-AC72-D9F5DF382BC2}"/>
                                            </p:graphicEl>
                                          </p:spTgt>
                                        </p:tgtEl>
                                        <p:attrNameLst>
                                          <p:attrName>style.visibility</p:attrName>
                                        </p:attrNameLst>
                                      </p:cBhvr>
                                      <p:to>
                                        <p:strVal val="visible"/>
                                      </p:to>
                                    </p:set>
                                    <p:animEffect transition="in" filter="randombar(horizontal)">
                                      <p:cBhvr>
                                        <p:cTn id="36" dur="500"/>
                                        <p:tgtEl>
                                          <p:spTgt spid="15">
                                            <p:graphicEl>
                                              <a:dgm id="{1D9C5991-0891-497D-AC72-D9F5DF382BC2}"/>
                                            </p:graphicEl>
                                          </p:spTgt>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5">
                                            <p:graphicEl>
                                              <a:dgm id="{F3BE7F50-AF34-45F6-A198-0524CB22FEF4}"/>
                                            </p:graphicEl>
                                          </p:spTgt>
                                        </p:tgtEl>
                                        <p:attrNameLst>
                                          <p:attrName>style.visibility</p:attrName>
                                        </p:attrNameLst>
                                      </p:cBhvr>
                                      <p:to>
                                        <p:strVal val="visible"/>
                                      </p:to>
                                    </p:set>
                                    <p:animEffect transition="in" filter="randombar(horizontal)">
                                      <p:cBhvr>
                                        <p:cTn id="39" dur="500"/>
                                        <p:tgtEl>
                                          <p:spTgt spid="15">
                                            <p:graphicEl>
                                              <a:dgm id="{F3BE7F50-AF34-45F6-A198-0524CB22FEF4}"/>
                                            </p:graphicEl>
                                          </p:spTgt>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5">
                                            <p:graphicEl>
                                              <a:dgm id="{5B190F75-4DC4-4E22-ABD6-E4633601DDBD}"/>
                                            </p:graphicEl>
                                          </p:spTgt>
                                        </p:tgtEl>
                                        <p:attrNameLst>
                                          <p:attrName>style.visibility</p:attrName>
                                        </p:attrNameLst>
                                      </p:cBhvr>
                                      <p:to>
                                        <p:strVal val="visible"/>
                                      </p:to>
                                    </p:set>
                                    <p:animEffect transition="in" filter="randombar(horizontal)">
                                      <p:cBhvr>
                                        <p:cTn id="42" dur="500"/>
                                        <p:tgtEl>
                                          <p:spTgt spid="15">
                                            <p:graphicEl>
                                              <a:dgm id="{5B190F75-4DC4-4E22-ABD6-E4633601DDBD}"/>
                                            </p:graphicEl>
                                          </p:spTgt>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5">
                                            <p:graphicEl>
                                              <a:dgm id="{C62EE9DA-F38E-4ABB-B4E3-84B2A0809591}"/>
                                            </p:graphicEl>
                                          </p:spTgt>
                                        </p:tgtEl>
                                        <p:attrNameLst>
                                          <p:attrName>style.visibility</p:attrName>
                                        </p:attrNameLst>
                                      </p:cBhvr>
                                      <p:to>
                                        <p:strVal val="visible"/>
                                      </p:to>
                                    </p:set>
                                    <p:animEffect transition="in" filter="randombar(horizontal)">
                                      <p:cBhvr>
                                        <p:cTn id="45" dur="500"/>
                                        <p:tgtEl>
                                          <p:spTgt spid="15">
                                            <p:graphicEl>
                                              <a:dgm id="{C62EE9DA-F38E-4ABB-B4E3-84B2A0809591}"/>
                                            </p:graphicEl>
                                          </p:spTgt>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5">
                                            <p:graphicEl>
                                              <a:dgm id="{746AE153-618C-4975-9E48-0AB284ABBAAD}"/>
                                            </p:graphicEl>
                                          </p:spTgt>
                                        </p:tgtEl>
                                        <p:attrNameLst>
                                          <p:attrName>style.visibility</p:attrName>
                                        </p:attrNameLst>
                                      </p:cBhvr>
                                      <p:to>
                                        <p:strVal val="visible"/>
                                      </p:to>
                                    </p:set>
                                    <p:animEffect transition="in" filter="randombar(horizontal)">
                                      <p:cBhvr>
                                        <p:cTn id="48" dur="500"/>
                                        <p:tgtEl>
                                          <p:spTgt spid="15">
                                            <p:graphicEl>
                                              <a:dgm id="{746AE153-618C-4975-9E48-0AB284ABBAAD}"/>
                                            </p:graphicEl>
                                          </p:spTgt>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15">
                                            <p:graphicEl>
                                              <a:dgm id="{E511FFF7-AC63-41B8-BB83-367E21C770A8}"/>
                                            </p:graphicEl>
                                          </p:spTgt>
                                        </p:tgtEl>
                                        <p:attrNameLst>
                                          <p:attrName>style.visibility</p:attrName>
                                        </p:attrNameLst>
                                      </p:cBhvr>
                                      <p:to>
                                        <p:strVal val="visible"/>
                                      </p:to>
                                    </p:set>
                                    <p:animEffect transition="in" filter="randombar(horizontal)">
                                      <p:cBhvr>
                                        <p:cTn id="51" dur="500"/>
                                        <p:tgtEl>
                                          <p:spTgt spid="15">
                                            <p:graphicEl>
                                              <a:dgm id="{E511FFF7-AC63-41B8-BB83-367E21C770A8}"/>
                                            </p:graphicEl>
                                          </p:spTgt>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15">
                                            <p:graphicEl>
                                              <a:dgm id="{508FEE17-B6DA-4456-8F49-6997978F1A02}"/>
                                            </p:graphicEl>
                                          </p:spTgt>
                                        </p:tgtEl>
                                        <p:attrNameLst>
                                          <p:attrName>style.visibility</p:attrName>
                                        </p:attrNameLst>
                                      </p:cBhvr>
                                      <p:to>
                                        <p:strVal val="visible"/>
                                      </p:to>
                                    </p:set>
                                    <p:animEffect transition="in" filter="randombar(horizontal)">
                                      <p:cBhvr>
                                        <p:cTn id="54" dur="500"/>
                                        <p:tgtEl>
                                          <p:spTgt spid="15">
                                            <p:graphicEl>
                                              <a:dgm id="{508FEE17-B6DA-4456-8F49-6997978F1A02}"/>
                                            </p:graphicEl>
                                          </p:spTgt>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15">
                                            <p:graphicEl>
                                              <a:dgm id="{305E6B85-5A0A-4DCB-BBD5-50B30837B271}"/>
                                            </p:graphicEl>
                                          </p:spTgt>
                                        </p:tgtEl>
                                        <p:attrNameLst>
                                          <p:attrName>style.visibility</p:attrName>
                                        </p:attrNameLst>
                                      </p:cBhvr>
                                      <p:to>
                                        <p:strVal val="visible"/>
                                      </p:to>
                                    </p:set>
                                    <p:animEffect transition="in" filter="randombar(horizontal)">
                                      <p:cBhvr>
                                        <p:cTn id="57" dur="500"/>
                                        <p:tgtEl>
                                          <p:spTgt spid="15">
                                            <p:graphicEl>
                                              <a:dgm id="{305E6B85-5A0A-4DCB-BBD5-50B30837B271}"/>
                                            </p:graphicEl>
                                          </p:spTgt>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15">
                                            <p:graphicEl>
                                              <a:dgm id="{038F341B-F2D7-474A-9F70-D6A2EFB78E6F}"/>
                                            </p:graphicEl>
                                          </p:spTgt>
                                        </p:tgtEl>
                                        <p:attrNameLst>
                                          <p:attrName>style.visibility</p:attrName>
                                        </p:attrNameLst>
                                      </p:cBhvr>
                                      <p:to>
                                        <p:strVal val="visible"/>
                                      </p:to>
                                    </p:set>
                                    <p:animEffect transition="in" filter="randombar(horizontal)">
                                      <p:cBhvr>
                                        <p:cTn id="60" dur="500"/>
                                        <p:tgtEl>
                                          <p:spTgt spid="15">
                                            <p:graphicEl>
                                              <a:dgm id="{038F341B-F2D7-474A-9F70-D6A2EFB78E6F}"/>
                                            </p:graphicEl>
                                          </p:spTgt>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15">
                                            <p:graphicEl>
                                              <a:dgm id="{4E7A9D68-ACED-44E4-9161-18D3B37197DC}"/>
                                            </p:graphicEl>
                                          </p:spTgt>
                                        </p:tgtEl>
                                        <p:attrNameLst>
                                          <p:attrName>style.visibility</p:attrName>
                                        </p:attrNameLst>
                                      </p:cBhvr>
                                      <p:to>
                                        <p:strVal val="visible"/>
                                      </p:to>
                                    </p:set>
                                    <p:animEffect transition="in" filter="randombar(horizontal)">
                                      <p:cBhvr>
                                        <p:cTn id="63" dur="500"/>
                                        <p:tgtEl>
                                          <p:spTgt spid="15">
                                            <p:graphicEl>
                                              <a:dgm id="{4E7A9D68-ACED-44E4-9161-18D3B37197DC}"/>
                                            </p:graphicEl>
                                          </p:spTgt>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15">
                                            <p:graphicEl>
                                              <a:dgm id="{D21076B9-ABED-4DCB-9A30-CEB97B94C9F0}"/>
                                            </p:graphicEl>
                                          </p:spTgt>
                                        </p:tgtEl>
                                        <p:attrNameLst>
                                          <p:attrName>style.visibility</p:attrName>
                                        </p:attrNameLst>
                                      </p:cBhvr>
                                      <p:to>
                                        <p:strVal val="visible"/>
                                      </p:to>
                                    </p:set>
                                    <p:animEffect transition="in" filter="randombar(horizontal)">
                                      <p:cBhvr>
                                        <p:cTn id="66" dur="500"/>
                                        <p:tgtEl>
                                          <p:spTgt spid="15">
                                            <p:graphicEl>
                                              <a:dgm id="{D21076B9-ABED-4DCB-9A30-CEB97B94C9F0}"/>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15">
                                            <p:graphicEl>
                                              <a:dgm id="{4AC3E86E-DF7D-4A0D-9502-AAD036FED7DF}"/>
                                            </p:graphicEl>
                                          </p:spTgt>
                                        </p:tgtEl>
                                        <p:attrNameLst>
                                          <p:attrName>style.visibility</p:attrName>
                                        </p:attrNameLst>
                                      </p:cBhvr>
                                      <p:to>
                                        <p:strVal val="visible"/>
                                      </p:to>
                                    </p:set>
                                    <p:animEffect transition="in" filter="randombar(horizontal)">
                                      <p:cBhvr>
                                        <p:cTn id="71" dur="500"/>
                                        <p:tgtEl>
                                          <p:spTgt spid="15">
                                            <p:graphicEl>
                                              <a:dgm id="{4AC3E86E-DF7D-4A0D-9502-AAD036FED7DF}"/>
                                            </p:graphicEl>
                                          </p:spTgt>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15">
                                            <p:graphicEl>
                                              <a:dgm id="{52634EA1-D644-4ADC-8773-17A9704B13AE}"/>
                                            </p:graphicEl>
                                          </p:spTgt>
                                        </p:tgtEl>
                                        <p:attrNameLst>
                                          <p:attrName>style.visibility</p:attrName>
                                        </p:attrNameLst>
                                      </p:cBhvr>
                                      <p:to>
                                        <p:strVal val="visible"/>
                                      </p:to>
                                    </p:set>
                                    <p:animEffect transition="in" filter="randombar(horizontal)">
                                      <p:cBhvr>
                                        <p:cTn id="74" dur="500"/>
                                        <p:tgtEl>
                                          <p:spTgt spid="15">
                                            <p:graphicEl>
                                              <a:dgm id="{52634EA1-D644-4ADC-8773-17A9704B13AE}"/>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15">
                                            <p:graphicEl>
                                              <a:dgm id="{24E14656-B5AA-4820-95F9-D935638CCABE}"/>
                                            </p:graphicEl>
                                          </p:spTgt>
                                        </p:tgtEl>
                                        <p:attrNameLst>
                                          <p:attrName>style.visibility</p:attrName>
                                        </p:attrNameLst>
                                      </p:cBhvr>
                                      <p:to>
                                        <p:strVal val="visible"/>
                                      </p:to>
                                    </p:set>
                                    <p:animEffect transition="in" filter="randombar(horizontal)">
                                      <p:cBhvr>
                                        <p:cTn id="79" dur="500"/>
                                        <p:tgtEl>
                                          <p:spTgt spid="15">
                                            <p:graphicEl>
                                              <a:dgm id="{24E14656-B5AA-4820-95F9-D935638CCABE}"/>
                                            </p:graphicEl>
                                          </p:spTgt>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15">
                                            <p:graphicEl>
                                              <a:dgm id="{05C69CC4-3010-49C1-B8C6-407A63D5E076}"/>
                                            </p:graphicEl>
                                          </p:spTgt>
                                        </p:tgtEl>
                                        <p:attrNameLst>
                                          <p:attrName>style.visibility</p:attrName>
                                        </p:attrNameLst>
                                      </p:cBhvr>
                                      <p:to>
                                        <p:strVal val="visible"/>
                                      </p:to>
                                    </p:set>
                                    <p:animEffect transition="in" filter="randombar(horizontal)">
                                      <p:cBhvr>
                                        <p:cTn id="82" dur="500"/>
                                        <p:tgtEl>
                                          <p:spTgt spid="15">
                                            <p:graphicEl>
                                              <a:dgm id="{05C69CC4-3010-49C1-B8C6-407A63D5E076}"/>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15">
                                            <p:graphicEl>
                                              <a:dgm id="{6C3FA0C8-5B4A-4510-BAE9-EF208D8526BD}"/>
                                            </p:graphicEl>
                                          </p:spTgt>
                                        </p:tgtEl>
                                        <p:attrNameLst>
                                          <p:attrName>style.visibility</p:attrName>
                                        </p:attrNameLst>
                                      </p:cBhvr>
                                      <p:to>
                                        <p:strVal val="visible"/>
                                      </p:to>
                                    </p:set>
                                    <p:animEffect transition="in" filter="randombar(horizontal)">
                                      <p:cBhvr>
                                        <p:cTn id="87" dur="500"/>
                                        <p:tgtEl>
                                          <p:spTgt spid="15">
                                            <p:graphicEl>
                                              <a:dgm id="{6C3FA0C8-5B4A-4510-BAE9-EF208D8526BD}"/>
                                            </p:graphicEl>
                                          </p:spTgt>
                                        </p:tgtEl>
                                      </p:cBhvr>
                                    </p:animEffect>
                                  </p:childTnLst>
                                </p:cTn>
                              </p:par>
                              <p:par>
                                <p:cTn id="88" presetID="14" presetClass="entr" presetSubtype="10" fill="hold" grpId="0" nodeType="withEffect">
                                  <p:stCondLst>
                                    <p:cond delay="0"/>
                                  </p:stCondLst>
                                  <p:childTnLst>
                                    <p:set>
                                      <p:cBhvr>
                                        <p:cTn id="89" dur="1" fill="hold">
                                          <p:stCondLst>
                                            <p:cond delay="0"/>
                                          </p:stCondLst>
                                        </p:cTn>
                                        <p:tgtEl>
                                          <p:spTgt spid="15">
                                            <p:graphicEl>
                                              <a:dgm id="{9A3CDC27-4094-4064-8E31-6492B08D9056}"/>
                                            </p:graphicEl>
                                          </p:spTgt>
                                        </p:tgtEl>
                                        <p:attrNameLst>
                                          <p:attrName>style.visibility</p:attrName>
                                        </p:attrNameLst>
                                      </p:cBhvr>
                                      <p:to>
                                        <p:strVal val="visible"/>
                                      </p:to>
                                    </p:set>
                                    <p:animEffect transition="in" filter="randombar(horizontal)">
                                      <p:cBhvr>
                                        <p:cTn id="90" dur="500"/>
                                        <p:tgtEl>
                                          <p:spTgt spid="15">
                                            <p:graphicEl>
                                              <a:dgm id="{9A3CDC27-4094-4064-8E31-6492B08D905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F4F23A-E790-47E5-8D34-4A2E2A6AFCF5}"/>
              </a:ext>
            </a:extLst>
          </p:cNvPr>
          <p:cNvSpPr>
            <a:spLocks noGrp="1"/>
          </p:cNvSpPr>
          <p:nvPr>
            <p:ph type="title"/>
          </p:nvPr>
        </p:nvSpPr>
        <p:spPr>
          <a:xfrm>
            <a:off x="407990" y="1090096"/>
            <a:ext cx="10667998" cy="1326814"/>
          </a:xfrm>
        </p:spPr>
        <p:txBody>
          <a:bodyPr anchor="ctr">
            <a:noAutofit/>
          </a:bodyPr>
          <a:lstStyle/>
          <a:p>
            <a:r>
              <a:rPr lang="en-US" sz="7200" dirty="0"/>
              <a:t>Forming Micro-hubs</a:t>
            </a:r>
            <a:br>
              <a:rPr lang="en-US" sz="7200" dirty="0"/>
            </a:br>
            <a:endParaRPr lang="en-GB" sz="7200" dirty="0"/>
          </a:p>
        </p:txBody>
      </p:sp>
      <p:cxnSp>
        <p:nvCxnSpPr>
          <p:cNvPr id="35" name="Straight Connector 34">
            <a:extLst>
              <a:ext uri="{FF2B5EF4-FFF2-40B4-BE49-F238E27FC236}">
                <a16:creationId xmlns:a16="http://schemas.microsoft.com/office/drawing/2014/main" id="{4D5E13B1-3A31-47C7-8474-7A3DE6006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3888" y="1976039"/>
            <a:ext cx="105156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82D129E7-17C4-40BE-8B84-95C9416A670D}"/>
              </a:ext>
            </a:extLst>
          </p:cNvPr>
          <p:cNvPicPr>
            <a:picLocks noChangeAspect="1"/>
          </p:cNvPicPr>
          <p:nvPr/>
        </p:nvPicPr>
        <p:blipFill rotWithShape="1">
          <a:blip r:embed="rId2">
            <a:extLst>
              <a:ext uri="{28A0092B-C50C-407E-A947-70E740481C1C}">
                <a14:useLocalDpi xmlns:a14="http://schemas.microsoft.com/office/drawing/2010/main" val="0"/>
              </a:ext>
            </a:extLst>
          </a:blip>
          <a:srcRect t="7126" r="2" b="2"/>
          <a:stretch/>
        </p:blipFill>
        <p:spPr>
          <a:xfrm>
            <a:off x="20" y="2202302"/>
            <a:ext cx="7534635" cy="4670981"/>
          </a:xfrm>
          <a:prstGeom prst="rect">
            <a:avLst/>
          </a:prstGeom>
          <a:effectLst>
            <a:softEdge rad="63500"/>
          </a:effectLst>
        </p:spPr>
      </p:pic>
      <p:sp>
        <p:nvSpPr>
          <p:cNvPr id="3" name="Content Placeholder 2">
            <a:extLst>
              <a:ext uri="{FF2B5EF4-FFF2-40B4-BE49-F238E27FC236}">
                <a16:creationId xmlns:a16="http://schemas.microsoft.com/office/drawing/2014/main" id="{4FA4C9EA-0C97-4BE5-B422-7639BFEE68AC}"/>
              </a:ext>
            </a:extLst>
          </p:cNvPr>
          <p:cNvSpPr>
            <a:spLocks noGrp="1"/>
          </p:cNvSpPr>
          <p:nvPr>
            <p:ph idx="1"/>
          </p:nvPr>
        </p:nvSpPr>
        <p:spPr>
          <a:xfrm>
            <a:off x="7888666" y="2202301"/>
            <a:ext cx="3895344" cy="4400409"/>
          </a:xfrm>
        </p:spPr>
        <p:txBody>
          <a:bodyPr>
            <a:normAutofit/>
          </a:bodyPr>
          <a:lstStyle/>
          <a:p>
            <a:pPr>
              <a:lnSpc>
                <a:spcPct val="100000"/>
              </a:lnSpc>
            </a:pPr>
            <a:r>
              <a:rPr lang="en-US" sz="1400" dirty="0"/>
              <a:t>These are diverse established parts/groups of our community that can offer health promotion and life experience.</a:t>
            </a:r>
          </a:p>
          <a:p>
            <a:pPr>
              <a:lnSpc>
                <a:spcPct val="100000"/>
              </a:lnSpc>
            </a:pPr>
            <a:r>
              <a:rPr lang="en-US" sz="1400" dirty="0"/>
              <a:t>The Central Hub will connect the Micro-hubs to local people so they can be directed to the right type of intervention - very interactive and vocational; </a:t>
            </a:r>
          </a:p>
          <a:p>
            <a:pPr>
              <a:lnSpc>
                <a:spcPct val="100000"/>
              </a:lnSpc>
            </a:pPr>
            <a:r>
              <a:rPr lang="en-US" sz="1400" dirty="0"/>
              <a:t>Fun activities, social clubs and events;</a:t>
            </a:r>
          </a:p>
          <a:p>
            <a:pPr>
              <a:lnSpc>
                <a:spcPct val="100000"/>
              </a:lnSpc>
            </a:pPr>
            <a:r>
              <a:rPr lang="en-US" sz="1400" dirty="0"/>
              <a:t>Inviting locals to gain entrepreneurial skills by showing them different work environments within the micro-hubs, getting them involved with community affairs and allowing them to shape their own aims through this experience;</a:t>
            </a:r>
          </a:p>
          <a:p>
            <a:pPr>
              <a:lnSpc>
                <a:spcPct val="100000"/>
              </a:lnSpc>
            </a:pPr>
            <a:r>
              <a:rPr lang="en-US" sz="1400" dirty="0"/>
              <a:t>This joined up approach could allow for job vacancies to be made aware of and recommended quicker to the local.</a:t>
            </a:r>
            <a:endParaRPr lang="en-GB" sz="1400" dirty="0"/>
          </a:p>
        </p:txBody>
      </p:sp>
      <p:sp>
        <p:nvSpPr>
          <p:cNvPr id="37"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90204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4" name="Straight Connector 13">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E553A6DB-6284-4DA3-9D20-F1741CB6697F}"/>
              </a:ext>
            </a:extLst>
          </p:cNvPr>
          <p:cNvPicPr>
            <a:picLocks noGrp="1" noChangeAspect="1"/>
          </p:cNvPicPr>
          <p:nvPr>
            <p:ph idx="1"/>
          </p:nvPr>
        </p:nvPicPr>
        <p:blipFill rotWithShape="1">
          <a:blip r:embed="rId2"/>
          <a:srcRect l="8048" t="6151" r="2909" b="6188"/>
          <a:stretch/>
        </p:blipFill>
        <p:spPr>
          <a:xfrm>
            <a:off x="1612901" y="1770924"/>
            <a:ext cx="10334751" cy="4596311"/>
          </a:xfrm>
          <a:prstGeom prst="rect">
            <a:avLst/>
          </a:prstGeom>
        </p:spPr>
      </p:pic>
      <p:sp>
        <p:nvSpPr>
          <p:cNvPr id="18" name="Rectangle 17">
            <a:extLst>
              <a:ext uri="{FF2B5EF4-FFF2-40B4-BE49-F238E27FC236}">
                <a16:creationId xmlns:a16="http://schemas.microsoft.com/office/drawing/2014/main" id="{E4398140-F067-40E9-892C-4DB04C70B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44600" y="-1244600"/>
            <a:ext cx="6858000" cy="9347200"/>
          </a:xfrm>
          <a:prstGeom prst="rect">
            <a:avLst/>
          </a:prstGeom>
          <a:gradFill>
            <a:gsLst>
              <a:gs pos="100000">
                <a:srgbClr val="000000">
                  <a:alpha val="0"/>
                </a:srgbClr>
              </a:gs>
              <a:gs pos="0">
                <a:schemeClr val="tx1"/>
              </a:gs>
              <a:gs pos="0">
                <a:srgbClr val="000000">
                  <a:alpha val="7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E3F65FF-D508-485A-9993-E553F8E186D1}"/>
              </a:ext>
            </a:extLst>
          </p:cNvPr>
          <p:cNvSpPr>
            <a:spLocks noGrp="1"/>
          </p:cNvSpPr>
          <p:nvPr>
            <p:ph type="title"/>
          </p:nvPr>
        </p:nvSpPr>
        <p:spPr>
          <a:xfrm>
            <a:off x="168284" y="-356828"/>
            <a:ext cx="4572000" cy="2984701"/>
          </a:xfrm>
        </p:spPr>
        <p:txBody>
          <a:bodyPr vert="horz" lIns="91440" tIns="45720" rIns="91440" bIns="45720" rtlCol="0" anchor="b">
            <a:normAutofit/>
          </a:bodyPr>
          <a:lstStyle/>
          <a:p>
            <a:r>
              <a:rPr lang="en-US" dirty="0">
                <a:solidFill>
                  <a:srgbClr val="FFFFFF"/>
                </a:solidFill>
              </a:rPr>
              <a:t>External Community </a:t>
            </a:r>
            <a:br>
              <a:rPr lang="en-US" dirty="0">
                <a:solidFill>
                  <a:srgbClr val="FFFFFF"/>
                </a:solidFill>
              </a:rPr>
            </a:br>
            <a:r>
              <a:rPr lang="en-US" dirty="0">
                <a:solidFill>
                  <a:srgbClr val="FFFFFF"/>
                </a:solidFill>
              </a:rPr>
              <a:t>Facility </a:t>
            </a:r>
          </a:p>
        </p:txBody>
      </p:sp>
      <p:cxnSp>
        <p:nvCxnSpPr>
          <p:cNvPr id="20" name="Straight Connector 19">
            <a:extLst>
              <a:ext uri="{FF2B5EF4-FFF2-40B4-BE49-F238E27FC236}">
                <a16:creationId xmlns:a16="http://schemas.microsoft.com/office/drawing/2014/main" id="{17726E8A-324C-4684-96F2-AFDDFB2F14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58952" y="4291242"/>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5" name="TextBox 4">
            <a:extLst>
              <a:ext uri="{FF2B5EF4-FFF2-40B4-BE49-F238E27FC236}">
                <a16:creationId xmlns:a16="http://schemas.microsoft.com/office/drawing/2014/main" id="{D227C998-8FFF-4EF6-A001-0A39566F7BFC}"/>
              </a:ext>
            </a:extLst>
          </p:cNvPr>
          <p:cNvSpPr txBox="1"/>
          <p:nvPr/>
        </p:nvSpPr>
        <p:spPr>
          <a:xfrm>
            <a:off x="596347" y="3136392"/>
            <a:ext cx="6096000" cy="646331"/>
          </a:xfrm>
          <a:prstGeom prst="rect">
            <a:avLst/>
          </a:prstGeom>
          <a:noFill/>
        </p:spPr>
        <p:txBody>
          <a:bodyPr wrap="square">
            <a:spAutoFit/>
          </a:bodyPr>
          <a:lstStyle/>
          <a:p>
            <a:pPr>
              <a:spcAft>
                <a:spcPts val="600"/>
              </a:spcAft>
            </a:pPr>
            <a:r>
              <a:rPr lang="en-US" dirty="0">
                <a:solidFill>
                  <a:schemeClr val="tx1">
                    <a:lumMod val="65000"/>
                    <a:lumOff val="35000"/>
                  </a:schemeClr>
                </a:solidFill>
              </a:rPr>
              <a:t>WHAT would you like to do? </a:t>
            </a:r>
            <a:br>
              <a:rPr lang="en-US" dirty="0">
                <a:solidFill>
                  <a:schemeClr val="tx1">
                    <a:lumMod val="65000"/>
                    <a:lumOff val="35000"/>
                  </a:schemeClr>
                </a:solidFill>
              </a:rPr>
            </a:br>
            <a:r>
              <a:rPr lang="en-US" dirty="0">
                <a:solidFill>
                  <a:schemeClr val="tx1">
                    <a:lumMod val="65000"/>
                    <a:lumOff val="35000"/>
                  </a:schemeClr>
                </a:solidFill>
              </a:rPr>
              <a:t>WHERE? </a:t>
            </a:r>
            <a:endParaRPr lang="en-US">
              <a:solidFill>
                <a:schemeClr val="tx1">
                  <a:lumMod val="65000"/>
                  <a:lumOff val="35000"/>
                </a:schemeClr>
              </a:solidFill>
            </a:endParaRPr>
          </a:p>
        </p:txBody>
      </p:sp>
    </p:spTree>
    <p:extLst>
      <p:ext uri="{BB962C8B-B14F-4D97-AF65-F5344CB8AC3E}">
        <p14:creationId xmlns:p14="http://schemas.microsoft.com/office/powerpoint/2010/main" val="2058728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24"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26" name="Straight Connector 25">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28" name="Rectangle 27">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974CD4F-7624-4188-B517-94C0F96767E0}"/>
              </a:ext>
            </a:extLst>
          </p:cNvPr>
          <p:cNvSpPr txBox="1"/>
          <p:nvPr/>
        </p:nvSpPr>
        <p:spPr>
          <a:xfrm>
            <a:off x="117440" y="664861"/>
            <a:ext cx="3376874" cy="3730752"/>
          </a:xfrm>
          <a:prstGeom prst="rect">
            <a:avLst/>
          </a:prstGeom>
        </p:spPr>
        <p:txBody>
          <a:bodyPr vert="horz" lIns="91440" tIns="45720" rIns="91440" bIns="45720" rtlCol="0" anchor="t">
            <a:normAutofit fontScale="92500" lnSpcReduction="10000"/>
          </a:bodyPr>
          <a:lstStyle/>
          <a:p>
            <a:pPr>
              <a:lnSpc>
                <a:spcPct val="90000"/>
              </a:lnSpc>
              <a:spcBef>
                <a:spcPct val="0"/>
              </a:spcBef>
              <a:spcAft>
                <a:spcPts val="600"/>
              </a:spcAft>
            </a:pPr>
            <a:r>
              <a:rPr lang="en-US" sz="3400" i="1" kern="1200" spc="100" baseline="0" dirty="0">
                <a:solidFill>
                  <a:schemeClr val="tx1">
                    <a:lumMod val="85000"/>
                    <a:lumOff val="15000"/>
                  </a:schemeClr>
                </a:solidFill>
                <a:latin typeface="+mj-lt"/>
                <a:ea typeface="+mj-ea"/>
                <a:cs typeface="+mj-cs"/>
              </a:rPr>
              <a:t>The System</a:t>
            </a:r>
            <a:br>
              <a:rPr lang="en-US" sz="3400" i="1" kern="1200" spc="100" baseline="0" dirty="0">
                <a:solidFill>
                  <a:schemeClr val="tx1">
                    <a:lumMod val="85000"/>
                    <a:lumOff val="15000"/>
                  </a:schemeClr>
                </a:solidFill>
                <a:latin typeface="+mj-lt"/>
                <a:ea typeface="+mj-ea"/>
                <a:cs typeface="+mj-cs"/>
              </a:rPr>
            </a:br>
            <a:endParaRPr lang="en-US" sz="3400" i="1" kern="1200" spc="100" baseline="0" dirty="0">
              <a:solidFill>
                <a:srgbClr val="FF9900"/>
              </a:solidFill>
              <a:latin typeface="+mj-lt"/>
              <a:ea typeface="+mj-ea"/>
              <a:cs typeface="+mj-cs"/>
            </a:endParaRPr>
          </a:p>
          <a:p>
            <a:pPr>
              <a:lnSpc>
                <a:spcPct val="90000"/>
              </a:lnSpc>
              <a:spcBef>
                <a:spcPct val="0"/>
              </a:spcBef>
              <a:spcAft>
                <a:spcPts val="600"/>
              </a:spcAft>
            </a:pPr>
            <a:r>
              <a:rPr lang="en-US" i="1" kern="1200" spc="100" baseline="0" dirty="0">
                <a:solidFill>
                  <a:srgbClr val="FF9900"/>
                </a:solidFill>
                <a:latin typeface="+mj-lt"/>
                <a:ea typeface="+mj-ea"/>
                <a:cs typeface="+mj-cs"/>
              </a:rPr>
              <a:t>Orange box = </a:t>
            </a:r>
            <a:br>
              <a:rPr lang="en-US" i="1" kern="1200" spc="100" baseline="0" dirty="0">
                <a:solidFill>
                  <a:srgbClr val="FF9900"/>
                </a:solidFill>
                <a:latin typeface="+mj-lt"/>
                <a:ea typeface="+mj-ea"/>
                <a:cs typeface="+mj-cs"/>
              </a:rPr>
            </a:br>
            <a:r>
              <a:rPr lang="en-US" i="1" kern="1200" spc="100" baseline="0" dirty="0">
                <a:latin typeface="+mj-lt"/>
                <a:ea typeface="+mj-ea"/>
                <a:cs typeface="+mj-cs"/>
              </a:rPr>
              <a:t>Thrive</a:t>
            </a:r>
            <a:br>
              <a:rPr lang="en-US" i="1" kern="1200" spc="100" baseline="0" dirty="0">
                <a:latin typeface="+mj-lt"/>
                <a:ea typeface="+mj-ea"/>
                <a:cs typeface="+mj-cs"/>
              </a:rPr>
            </a:br>
            <a:r>
              <a:rPr lang="en-US" i="1" kern="1200" spc="100" baseline="0" dirty="0">
                <a:latin typeface="+mj-lt"/>
                <a:ea typeface="+mj-ea"/>
                <a:cs typeface="+mj-cs"/>
              </a:rPr>
              <a:t>Community Hub </a:t>
            </a:r>
            <a:br>
              <a:rPr lang="en-US" i="1" kern="1200" spc="100" baseline="0" dirty="0">
                <a:latin typeface="+mj-lt"/>
                <a:ea typeface="+mj-ea"/>
                <a:cs typeface="+mj-cs"/>
              </a:rPr>
            </a:br>
            <a:endParaRPr lang="en-US" i="1" kern="1200" spc="100" baseline="0" dirty="0">
              <a:latin typeface="+mj-lt"/>
              <a:ea typeface="+mj-ea"/>
              <a:cs typeface="+mj-cs"/>
            </a:endParaRPr>
          </a:p>
          <a:p>
            <a:pPr>
              <a:lnSpc>
                <a:spcPct val="90000"/>
              </a:lnSpc>
              <a:spcBef>
                <a:spcPct val="0"/>
              </a:spcBef>
              <a:spcAft>
                <a:spcPts val="600"/>
              </a:spcAft>
            </a:pPr>
            <a:br>
              <a:rPr lang="en-US" i="1" kern="1200" spc="100" baseline="0" dirty="0">
                <a:solidFill>
                  <a:schemeClr val="tx1">
                    <a:lumMod val="85000"/>
                    <a:lumOff val="15000"/>
                  </a:schemeClr>
                </a:solidFill>
                <a:latin typeface="+mj-lt"/>
                <a:ea typeface="+mj-ea"/>
                <a:cs typeface="+mj-cs"/>
              </a:rPr>
            </a:br>
            <a:r>
              <a:rPr lang="en-US" i="1" kern="1200" spc="100" baseline="0" dirty="0">
                <a:solidFill>
                  <a:srgbClr val="7030A0"/>
                </a:solidFill>
                <a:latin typeface="+mj-lt"/>
                <a:ea typeface="+mj-ea"/>
                <a:cs typeface="+mj-cs"/>
              </a:rPr>
              <a:t>Purple Writing =</a:t>
            </a:r>
            <a:br>
              <a:rPr lang="en-US" i="1" kern="1200" spc="100" baseline="0" dirty="0">
                <a:solidFill>
                  <a:schemeClr val="tx1">
                    <a:lumMod val="85000"/>
                    <a:lumOff val="15000"/>
                  </a:schemeClr>
                </a:solidFill>
                <a:latin typeface="+mj-lt"/>
                <a:ea typeface="+mj-ea"/>
                <a:cs typeface="+mj-cs"/>
              </a:rPr>
            </a:br>
            <a:r>
              <a:rPr lang="en-US" i="1" kern="1200" spc="100" baseline="0" dirty="0">
                <a:solidFill>
                  <a:schemeClr val="tx1">
                    <a:lumMod val="85000"/>
                    <a:lumOff val="15000"/>
                  </a:schemeClr>
                </a:solidFill>
                <a:latin typeface="+mj-lt"/>
                <a:ea typeface="+mj-ea"/>
                <a:cs typeface="+mj-cs"/>
              </a:rPr>
              <a:t>Micro-Hub’s</a:t>
            </a:r>
          </a:p>
          <a:p>
            <a:pPr>
              <a:lnSpc>
                <a:spcPct val="90000"/>
              </a:lnSpc>
              <a:spcBef>
                <a:spcPct val="0"/>
              </a:spcBef>
              <a:spcAft>
                <a:spcPts val="600"/>
              </a:spcAft>
            </a:pPr>
            <a:br>
              <a:rPr lang="en-US" i="1" kern="1200" spc="100" baseline="0" dirty="0">
                <a:solidFill>
                  <a:schemeClr val="tx1">
                    <a:lumMod val="85000"/>
                    <a:lumOff val="15000"/>
                  </a:schemeClr>
                </a:solidFill>
                <a:latin typeface="+mj-lt"/>
                <a:ea typeface="+mj-ea"/>
                <a:cs typeface="+mj-cs"/>
              </a:rPr>
            </a:br>
            <a:br>
              <a:rPr lang="en-US" i="1" kern="1200" spc="100" baseline="0" dirty="0">
                <a:solidFill>
                  <a:schemeClr val="tx1">
                    <a:lumMod val="85000"/>
                    <a:lumOff val="15000"/>
                  </a:schemeClr>
                </a:solidFill>
                <a:latin typeface="+mj-lt"/>
                <a:ea typeface="+mj-ea"/>
                <a:cs typeface="+mj-cs"/>
              </a:rPr>
            </a:br>
            <a:r>
              <a:rPr lang="en-US" i="1" kern="1200" spc="100" baseline="0" dirty="0">
                <a:solidFill>
                  <a:srgbClr val="00B0F0"/>
                </a:solidFill>
                <a:latin typeface="+mj-lt"/>
                <a:ea typeface="+mj-ea"/>
                <a:cs typeface="+mj-cs"/>
              </a:rPr>
              <a:t>Blue Box = </a:t>
            </a:r>
            <a:br>
              <a:rPr lang="en-US" i="1" kern="1200" spc="100" baseline="0" dirty="0">
                <a:solidFill>
                  <a:schemeClr val="tx1">
                    <a:lumMod val="85000"/>
                    <a:lumOff val="15000"/>
                  </a:schemeClr>
                </a:solidFill>
                <a:latin typeface="+mj-lt"/>
                <a:ea typeface="+mj-ea"/>
                <a:cs typeface="+mj-cs"/>
              </a:rPr>
            </a:br>
            <a:r>
              <a:rPr lang="en-US" i="1" kern="1200" spc="100" baseline="0" dirty="0">
                <a:solidFill>
                  <a:schemeClr val="tx1">
                    <a:lumMod val="85000"/>
                    <a:lumOff val="15000"/>
                  </a:schemeClr>
                </a:solidFill>
                <a:latin typeface="+mj-lt"/>
                <a:ea typeface="+mj-ea"/>
                <a:cs typeface="+mj-cs"/>
              </a:rPr>
              <a:t>External Facilities </a:t>
            </a:r>
            <a:br>
              <a:rPr lang="en-US" i="1" kern="1200" spc="100" baseline="0" dirty="0">
                <a:solidFill>
                  <a:schemeClr val="tx1">
                    <a:lumMod val="85000"/>
                    <a:lumOff val="15000"/>
                  </a:schemeClr>
                </a:solidFill>
                <a:latin typeface="+mj-lt"/>
                <a:ea typeface="+mj-ea"/>
                <a:cs typeface="+mj-cs"/>
              </a:rPr>
            </a:br>
            <a:endParaRPr lang="en-US" i="1" kern="1200" spc="100" baseline="0" dirty="0">
              <a:solidFill>
                <a:schemeClr val="tx1">
                  <a:lumMod val="85000"/>
                  <a:lumOff val="15000"/>
                </a:schemeClr>
              </a:solidFill>
              <a:latin typeface="+mj-lt"/>
              <a:ea typeface="+mj-ea"/>
              <a:cs typeface="+mj-cs"/>
            </a:endParaRPr>
          </a:p>
        </p:txBody>
      </p:sp>
      <p:cxnSp>
        <p:nvCxnSpPr>
          <p:cNvPr id="30" name="Straight Connector 29">
            <a:extLst>
              <a:ext uri="{FF2B5EF4-FFF2-40B4-BE49-F238E27FC236}">
                <a16:creationId xmlns:a16="http://schemas.microsoft.com/office/drawing/2014/main" id="{D81E42A3-743C-4C15-9DA8-93AA9AEBFB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3C41534-83C0-4519-890E-890B5ED792FE}"/>
              </a:ext>
            </a:extLst>
          </p:cNvPr>
          <p:cNvPicPr>
            <a:picLocks noChangeAspect="1"/>
          </p:cNvPicPr>
          <p:nvPr/>
        </p:nvPicPr>
        <p:blipFill>
          <a:blip r:embed="rId2"/>
          <a:stretch>
            <a:fillRect/>
          </a:stretch>
        </p:blipFill>
        <p:spPr>
          <a:xfrm>
            <a:off x="2394855" y="391887"/>
            <a:ext cx="9797145" cy="6466114"/>
          </a:xfrm>
          <a:prstGeom prst="rect">
            <a:avLst/>
          </a:prstGeom>
        </p:spPr>
      </p:pic>
      <p:sp>
        <p:nvSpPr>
          <p:cNvPr id="32"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43293"/>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421381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905DE-E773-49C4-939A-342323697B75}"/>
              </a:ext>
            </a:extLst>
          </p:cNvPr>
          <p:cNvSpPr>
            <a:spLocks noGrp="1"/>
          </p:cNvSpPr>
          <p:nvPr>
            <p:ph type="title"/>
          </p:nvPr>
        </p:nvSpPr>
        <p:spPr>
          <a:xfrm>
            <a:off x="236438" y="0"/>
            <a:ext cx="4531505" cy="4754880"/>
          </a:xfrm>
        </p:spPr>
        <p:txBody>
          <a:bodyPr>
            <a:normAutofit/>
          </a:bodyPr>
          <a:lstStyle/>
          <a:p>
            <a:r>
              <a:rPr lang="en-GB" dirty="0"/>
              <a:t>Job Roles- </a:t>
            </a:r>
            <a:br>
              <a:rPr lang="en-GB" dirty="0"/>
            </a:br>
            <a:r>
              <a:rPr lang="en-GB" sz="3100" dirty="0"/>
              <a:t>Thrive Community Hub –  </a:t>
            </a:r>
            <a:br>
              <a:rPr lang="en-GB" dirty="0"/>
            </a:br>
            <a:r>
              <a:rPr lang="en-US" sz="3100" dirty="0"/>
              <a:t>would ideally support vulnerable groups and host the following paid/ funded job roles:</a:t>
            </a:r>
            <a:br>
              <a:rPr lang="en-US" sz="4000" dirty="0"/>
            </a:br>
            <a:endParaRPr lang="en-GB" dirty="0"/>
          </a:p>
        </p:txBody>
      </p:sp>
      <p:sp>
        <p:nvSpPr>
          <p:cNvPr id="4" name="TextBox 3">
            <a:extLst>
              <a:ext uri="{FF2B5EF4-FFF2-40B4-BE49-F238E27FC236}">
                <a16:creationId xmlns:a16="http://schemas.microsoft.com/office/drawing/2014/main" id="{19055389-AE8C-4E4C-96DB-265398C1F600}"/>
              </a:ext>
            </a:extLst>
          </p:cNvPr>
          <p:cNvSpPr txBox="1"/>
          <p:nvPr/>
        </p:nvSpPr>
        <p:spPr>
          <a:xfrm>
            <a:off x="4767943" y="197346"/>
            <a:ext cx="6857999" cy="6463308"/>
          </a:xfrm>
          <a:prstGeom prst="rect">
            <a:avLst/>
          </a:prstGeom>
          <a:noFill/>
        </p:spPr>
        <p:txBody>
          <a:bodyPr wrap="square" rtlCol="0">
            <a:spAutoFit/>
          </a:bodyPr>
          <a:lstStyle/>
          <a:p>
            <a:endParaRPr lang="en-US" dirty="0"/>
          </a:p>
          <a:p>
            <a:r>
              <a:rPr lang="en-US" dirty="0"/>
              <a:t>•               </a:t>
            </a:r>
            <a:r>
              <a:rPr lang="en-US" b="1" dirty="0"/>
              <a:t>Community Officer </a:t>
            </a:r>
            <a:br>
              <a:rPr lang="en-US" dirty="0"/>
            </a:br>
            <a:r>
              <a:rPr lang="en-US" dirty="0"/>
              <a:t>Hub/project Manager; First point of call/reference for community partnerships in relation to community need/ board meetings; overseer of other job roles under the thrive project; health and safety and regulation/policy; codes of conduct</a:t>
            </a:r>
          </a:p>
          <a:p>
            <a:endParaRPr lang="en-US" dirty="0"/>
          </a:p>
          <a:p>
            <a:r>
              <a:rPr lang="en-US" dirty="0"/>
              <a:t>•	</a:t>
            </a:r>
            <a:r>
              <a:rPr lang="en-US" b="1" dirty="0"/>
              <a:t>Youth and Community Worker </a:t>
            </a:r>
            <a:br>
              <a:rPr lang="en-US" dirty="0"/>
            </a:br>
            <a:r>
              <a:rPr lang="en-US" dirty="0"/>
              <a:t>Outreach worker; has very good relationship with the community and the youth; has full rains when it comes to creating/brainstorming with the community and youth about new incentives; driver for change; works with micro-hubs to create incentives that have the right safeguarding measures to accommodate for the vulnerable groups; can ask the community questions and do surveys so that we have a constant feedback loop.</a:t>
            </a:r>
          </a:p>
          <a:p>
            <a:endParaRPr lang="en-US" dirty="0"/>
          </a:p>
          <a:p>
            <a:r>
              <a:rPr lang="en-US" dirty="0"/>
              <a:t>•	</a:t>
            </a:r>
            <a:r>
              <a:rPr lang="en-US" b="1" dirty="0"/>
              <a:t>Learning Development Lead</a:t>
            </a:r>
            <a:br>
              <a:rPr lang="en-US" b="1" dirty="0"/>
            </a:br>
            <a:r>
              <a:rPr lang="en-US" dirty="0"/>
              <a:t>Runs Interactive rural community learning resource/helps plan community health promotion; upskilling; workshops; manages qualifications; working with nursery; primary schools; high schools; School leavers; College Students; Mature Students</a:t>
            </a:r>
          </a:p>
          <a:p>
            <a:endParaRPr lang="en-US" dirty="0"/>
          </a:p>
        </p:txBody>
      </p:sp>
      <p:pic>
        <p:nvPicPr>
          <p:cNvPr id="6" name="Picture 5" descr="Two people looking at a computer&#10;&#10;Description automatically generated with low confidence">
            <a:extLst>
              <a:ext uri="{FF2B5EF4-FFF2-40B4-BE49-F238E27FC236}">
                <a16:creationId xmlns:a16="http://schemas.microsoft.com/office/drawing/2014/main" id="{4A145F1C-B9DE-4D5F-9630-45AC40837C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438" y="3167380"/>
            <a:ext cx="4244122" cy="2829415"/>
          </a:xfrm>
          <a:prstGeom prst="rect">
            <a:avLst/>
          </a:prstGeom>
          <a:effectLst>
            <a:softEdge rad="63500"/>
          </a:effectLst>
        </p:spPr>
      </p:pic>
    </p:spTree>
    <p:extLst>
      <p:ext uri="{BB962C8B-B14F-4D97-AF65-F5344CB8AC3E}">
        <p14:creationId xmlns:p14="http://schemas.microsoft.com/office/powerpoint/2010/main" val="427340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4BBCD2-2039-49F8-9F77-1EFF59D0824E}"/>
              </a:ext>
            </a:extLst>
          </p:cNvPr>
          <p:cNvSpPr txBox="1"/>
          <p:nvPr/>
        </p:nvSpPr>
        <p:spPr>
          <a:xfrm>
            <a:off x="370114" y="-218153"/>
            <a:ext cx="11821886" cy="7017306"/>
          </a:xfrm>
          <a:prstGeom prst="rect">
            <a:avLst/>
          </a:prstGeom>
          <a:noFill/>
        </p:spPr>
        <p:txBody>
          <a:bodyPr wrap="square" rtlCol="0">
            <a:spAutoFit/>
          </a:bodyPr>
          <a:lstStyle/>
          <a:p>
            <a:endParaRPr lang="en-US" dirty="0"/>
          </a:p>
          <a:p>
            <a:r>
              <a:rPr lang="en-US" dirty="0"/>
              <a:t>•	</a:t>
            </a:r>
            <a:r>
              <a:rPr lang="en-US" b="1" dirty="0"/>
              <a:t>Social Prescribing Adviser </a:t>
            </a:r>
            <a:br>
              <a:rPr lang="en-US" dirty="0"/>
            </a:br>
            <a:r>
              <a:rPr lang="en-US" dirty="0"/>
              <a:t>Nonclinical social prescription/ Connecting low risk people into community; signposting; referrals into community service; time to talk</a:t>
            </a:r>
          </a:p>
          <a:p>
            <a:endParaRPr lang="en-US" dirty="0"/>
          </a:p>
          <a:p>
            <a:r>
              <a:rPr lang="en-US" dirty="0"/>
              <a:t>•	</a:t>
            </a:r>
            <a:r>
              <a:rPr lang="en-US" b="1" dirty="0"/>
              <a:t>Health Justice Worker </a:t>
            </a:r>
            <a:br>
              <a:rPr lang="en-US" dirty="0"/>
            </a:br>
            <a:r>
              <a:rPr lang="en-US" dirty="0"/>
              <a:t>Promoting rights in aid of health; benefits advice; empowering public health and advancing health equity; healthy </a:t>
            </a:r>
            <a:r>
              <a:rPr lang="en-US" dirty="0" err="1"/>
              <a:t>neighbourhoods</a:t>
            </a:r>
            <a:r>
              <a:rPr lang="en-US" dirty="0"/>
              <a:t>; homelessness</a:t>
            </a:r>
          </a:p>
          <a:p>
            <a:endParaRPr lang="en-US" b="1" dirty="0"/>
          </a:p>
          <a:p>
            <a:r>
              <a:rPr lang="en-US" b="1" dirty="0"/>
              <a:t>•	Community Environmental and Ecological Officer </a:t>
            </a:r>
            <a:br>
              <a:rPr lang="en-US" dirty="0"/>
            </a:br>
            <a:r>
              <a:rPr lang="en-US" dirty="0"/>
              <a:t>Understands horticulture; soil science; mycology; plant science/ pollination cycles/ how that interacts on a larger scale with the local ecology; the symbiotic relationship of us and our environment  that  impacts on our  human constructed life and can help the community be amerced into our primitive sense of being; forest gardens and forest schools; ‘Going Wild in BC’; foraging; bush craft; reconnecting back to the earths cycles/seasons and animal population.  Helping connect all generations to environmental incentives that promote communal sharing and co-operative team work; works alongside the primary school/high school/thrive/community gardens/allotments/smallholding/farms and farm shops.</a:t>
            </a:r>
          </a:p>
          <a:p>
            <a:endParaRPr lang="en-US" b="1" dirty="0"/>
          </a:p>
          <a:p>
            <a:r>
              <a:rPr lang="en-US" b="1" dirty="0"/>
              <a:t>•	Events/Festivals Planning Officer </a:t>
            </a:r>
            <a:br>
              <a:rPr lang="en-US" dirty="0"/>
            </a:br>
            <a:r>
              <a:rPr lang="en-US" dirty="0"/>
              <a:t>Making events; helping groups arrange events/festivals; marketing/ promotion of events; working with all job roles to create tailored incentives that the community wants; talking with events suites and facilities</a:t>
            </a:r>
          </a:p>
          <a:p>
            <a:endParaRPr lang="en-US" dirty="0"/>
          </a:p>
          <a:p>
            <a:r>
              <a:rPr lang="en-US" dirty="0"/>
              <a:t>•	</a:t>
            </a:r>
            <a:r>
              <a:rPr lang="en-US" b="1" dirty="0"/>
              <a:t>Volunteer Co-</a:t>
            </a:r>
            <a:r>
              <a:rPr lang="en-US" b="1" dirty="0" err="1"/>
              <a:t>ordinator</a:t>
            </a:r>
            <a:r>
              <a:rPr lang="en-US" b="1" dirty="0"/>
              <a:t> </a:t>
            </a:r>
            <a:br>
              <a:rPr lang="en-US" dirty="0"/>
            </a:br>
            <a:r>
              <a:rPr lang="en-US" dirty="0" err="1"/>
              <a:t>Organising</a:t>
            </a:r>
            <a:r>
              <a:rPr lang="en-US" dirty="0"/>
              <a:t> volunteers; creating and updating a volunteer database; training and overseeing volunteers; induction packs and working with up-skilling all generations through volunteering.</a:t>
            </a:r>
          </a:p>
        </p:txBody>
      </p:sp>
    </p:spTree>
    <p:extLst>
      <p:ext uri="{BB962C8B-B14F-4D97-AF65-F5344CB8AC3E}">
        <p14:creationId xmlns:p14="http://schemas.microsoft.com/office/powerpoint/2010/main" val="22261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DCF54D-2DEE-4262-80F2-8C4FBD8C6F04}"/>
              </a:ext>
            </a:extLst>
          </p:cNvPr>
          <p:cNvSpPr>
            <a:spLocks noGrp="1"/>
          </p:cNvSpPr>
          <p:nvPr>
            <p:ph type="title"/>
          </p:nvPr>
        </p:nvSpPr>
        <p:spPr>
          <a:xfrm>
            <a:off x="758953" y="493777"/>
            <a:ext cx="4782039" cy="1966747"/>
          </a:xfrm>
        </p:spPr>
        <p:txBody>
          <a:bodyPr anchor="ctr">
            <a:normAutofit fontScale="90000"/>
          </a:bodyPr>
          <a:lstStyle/>
          <a:p>
            <a:r>
              <a:rPr lang="en-GB" dirty="0"/>
              <a:t>Micro- Hubs already in the community </a:t>
            </a:r>
          </a:p>
        </p:txBody>
      </p:sp>
      <p:cxnSp>
        <p:nvCxnSpPr>
          <p:cNvPr id="18" name="Straight Connector 12">
            <a:extLst>
              <a:ext uri="{FF2B5EF4-FFF2-40B4-BE49-F238E27FC236}">
                <a16:creationId xmlns:a16="http://schemas.microsoft.com/office/drawing/2014/main" id="{AEF97C72-3F89-4F0A-9629-01818B389C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8503" y="2954301"/>
            <a:ext cx="475488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CC827DC-85C3-49DA-AD1C-57838510CA86}"/>
              </a:ext>
            </a:extLst>
          </p:cNvPr>
          <p:cNvSpPr>
            <a:spLocks noGrp="1"/>
          </p:cNvSpPr>
          <p:nvPr>
            <p:ph idx="1"/>
          </p:nvPr>
        </p:nvSpPr>
        <p:spPr>
          <a:xfrm>
            <a:off x="101974" y="3088476"/>
            <a:ext cx="6095998" cy="3049039"/>
          </a:xfrm>
        </p:spPr>
        <p:txBody>
          <a:bodyPr>
            <a:noAutofit/>
          </a:bodyPr>
          <a:lstStyle/>
          <a:p>
            <a:pPr marL="0" indent="0">
              <a:lnSpc>
                <a:spcPct val="100000"/>
              </a:lnSpc>
              <a:buNone/>
            </a:pPr>
            <a:r>
              <a:rPr lang="en-GB" sz="1000" b="1" dirty="0"/>
              <a:t>Some Community Projects Involving Volunteer  Community Members:</a:t>
            </a:r>
          </a:p>
          <a:p>
            <a:pPr>
              <a:lnSpc>
                <a:spcPct val="100000"/>
              </a:lnSpc>
            </a:pPr>
            <a:r>
              <a:rPr lang="en-GB" sz="1000" b="1" dirty="0"/>
              <a:t>Going Wild in BC </a:t>
            </a:r>
            <a:r>
              <a:rPr lang="en-GB" sz="1000" dirty="0"/>
              <a:t>is an initiative to make Bishop’s Castle visually greener and more attractive as well as increasing its bio-diversity; </a:t>
            </a:r>
          </a:p>
          <a:p>
            <a:pPr>
              <a:lnSpc>
                <a:spcPct val="100000"/>
              </a:lnSpc>
            </a:pPr>
            <a:r>
              <a:rPr lang="en-GB" sz="1000" b="1" dirty="0"/>
              <a:t>Restore Shropshire Verges Project </a:t>
            </a:r>
            <a:r>
              <a:rPr lang="en-GB" sz="1000" dirty="0"/>
              <a:t>- continues on the crossroads (up to 1,000 wildflowers planted),  and soon to start on the ‘Straight Mile’. Volunteers needed for cut-and-clear in July; </a:t>
            </a:r>
          </a:p>
          <a:p>
            <a:pPr>
              <a:lnSpc>
                <a:spcPct val="100000"/>
              </a:lnSpc>
            </a:pPr>
            <a:r>
              <a:rPr lang="en-GB" sz="1000" b="1" dirty="0"/>
              <a:t>Community College Vegetable Garden</a:t>
            </a:r>
            <a:r>
              <a:rPr lang="en-GB" sz="1000" dirty="0"/>
              <a:t> - supplying fresh produce to the College kitchen. Help needed, 1-2 hours per week</a:t>
            </a:r>
          </a:p>
          <a:p>
            <a:pPr>
              <a:lnSpc>
                <a:spcPct val="100000"/>
              </a:lnSpc>
            </a:pPr>
            <a:r>
              <a:rPr lang="en-GB" sz="1000" b="1" dirty="0"/>
              <a:t>Bishop's Castle Community Seed Bank </a:t>
            </a:r>
            <a:r>
              <a:rPr lang="en-GB" sz="1000" dirty="0"/>
              <a:t>- starting soon with a launch day in August  at Little </a:t>
            </a:r>
            <a:r>
              <a:rPr lang="en-GB" sz="1000" dirty="0" err="1"/>
              <a:t>Woodbatch</a:t>
            </a:r>
            <a:r>
              <a:rPr lang="en-GB" sz="1000" dirty="0"/>
              <a:t> Market Garden, which will be the home of the Seed Bank;</a:t>
            </a:r>
            <a:r>
              <a:rPr lang="en-GB" sz="1000" dirty="0">
                <a:hlinkClick r:id="rId2"/>
              </a:rPr>
              <a:t> </a:t>
            </a:r>
            <a:endParaRPr lang="en-GB" sz="1000" dirty="0"/>
          </a:p>
          <a:p>
            <a:pPr>
              <a:lnSpc>
                <a:spcPct val="100000"/>
              </a:lnSpc>
            </a:pPr>
            <a:r>
              <a:rPr lang="en-GB" sz="1000" b="1" dirty="0"/>
              <a:t>Repair Shop </a:t>
            </a:r>
            <a:r>
              <a:rPr lang="en-GB" sz="1000" dirty="0"/>
              <a:t>-</a:t>
            </a:r>
            <a:r>
              <a:rPr lang="en-GB" sz="1000" b="1" dirty="0"/>
              <a:t> </a:t>
            </a:r>
            <a:r>
              <a:rPr lang="en-GB" sz="1000" dirty="0"/>
              <a:t>starting up in Enterprise House;</a:t>
            </a:r>
          </a:p>
          <a:p>
            <a:pPr>
              <a:lnSpc>
                <a:spcPct val="100000"/>
              </a:lnSpc>
            </a:pPr>
            <a:r>
              <a:rPr lang="en-GB" sz="1000" dirty="0"/>
              <a:t>Dementia-Friendly Community </a:t>
            </a:r>
            <a:r>
              <a:rPr lang="en-GB" sz="1000" b="1" i="1" dirty="0"/>
              <a:t>- </a:t>
            </a:r>
            <a:r>
              <a:rPr lang="en-GB" sz="1000" dirty="0"/>
              <a:t>Bishop’s Castle has been recognised by the Alzheimer’s Society as a community working towards being Dementia Friendly; </a:t>
            </a:r>
          </a:p>
          <a:p>
            <a:pPr>
              <a:lnSpc>
                <a:spcPct val="100000"/>
              </a:lnSpc>
            </a:pPr>
            <a:r>
              <a:rPr lang="en-GB" sz="1000" b="1" dirty="0"/>
              <a:t>Befriending Service - </a:t>
            </a:r>
            <a:r>
              <a:rPr lang="en-GB" sz="1000" dirty="0"/>
              <a:t>that provides companionship for isolated people, the chance to develop a new relationships and opportunities to participate in social activities;</a:t>
            </a:r>
          </a:p>
          <a:p>
            <a:pPr>
              <a:lnSpc>
                <a:spcPct val="100000"/>
              </a:lnSpc>
            </a:pPr>
            <a:r>
              <a:rPr lang="en-GB" sz="1000" b="1" dirty="0"/>
              <a:t>Bishop’s Castle ‘</a:t>
            </a:r>
            <a:r>
              <a:rPr lang="en-GB" sz="1000" b="1" dirty="0" err="1"/>
              <a:t>Freegle</a:t>
            </a:r>
            <a:r>
              <a:rPr lang="en-GB" sz="1000" b="1" dirty="0"/>
              <a:t>’</a:t>
            </a:r>
            <a:r>
              <a:rPr lang="en-GB" sz="1000" b="1" i="1" dirty="0"/>
              <a:t> </a:t>
            </a:r>
            <a:r>
              <a:rPr lang="en-GB" sz="1000" b="1" dirty="0"/>
              <a:t>site</a:t>
            </a:r>
            <a:r>
              <a:rPr lang="en-GB" sz="1000" dirty="0"/>
              <a:t> - started 2014, now with over 1,000 users offering free items for collection;</a:t>
            </a:r>
          </a:p>
          <a:p>
            <a:pPr>
              <a:lnSpc>
                <a:spcPct val="100000"/>
              </a:lnSpc>
            </a:pPr>
            <a:r>
              <a:rPr lang="en-GB" sz="1000" dirty="0"/>
              <a:t>‘</a:t>
            </a:r>
            <a:r>
              <a:rPr lang="en-GB" sz="1000" b="1" dirty="0"/>
              <a:t>Fight the Plastics’</a:t>
            </a:r>
            <a:r>
              <a:rPr lang="en-GB" sz="1000" dirty="0"/>
              <a:t> </a:t>
            </a:r>
            <a:r>
              <a:rPr lang="en-GB" sz="1000" b="1" dirty="0"/>
              <a:t>campaign</a:t>
            </a:r>
            <a:r>
              <a:rPr lang="en-GB" sz="1000" dirty="0"/>
              <a:t> – a first in Shropshire!</a:t>
            </a:r>
          </a:p>
        </p:txBody>
      </p:sp>
      <p:pic>
        <p:nvPicPr>
          <p:cNvPr id="6" name="Picture 5" descr="A picture containing jigsaw puzzle&#10;&#10;Description automatically generated">
            <a:extLst>
              <a:ext uri="{FF2B5EF4-FFF2-40B4-BE49-F238E27FC236}">
                <a16:creationId xmlns:a16="http://schemas.microsoft.com/office/drawing/2014/main" id="{861F792B-67FB-43B5-B0C1-92AF6F5EBE5E}"/>
              </a:ext>
            </a:extLst>
          </p:cNvPr>
          <p:cNvPicPr>
            <a:picLocks noChangeAspect="1"/>
          </p:cNvPicPr>
          <p:nvPr/>
        </p:nvPicPr>
        <p:blipFill rotWithShape="1">
          <a:blip r:embed="rId3">
            <a:extLst>
              <a:ext uri="{28A0092B-C50C-407E-A947-70E740481C1C}">
                <a14:useLocalDpi xmlns:a14="http://schemas.microsoft.com/office/drawing/2010/main" val="0"/>
              </a:ext>
            </a:extLst>
          </a:blip>
          <a:srcRect t="5297" r="-2" b="19608"/>
          <a:stretch/>
        </p:blipFill>
        <p:spPr>
          <a:xfrm>
            <a:off x="6096000" y="10"/>
            <a:ext cx="6095998" cy="6857990"/>
          </a:xfrm>
          <a:prstGeom prst="rect">
            <a:avLst/>
          </a:prstGeom>
        </p:spPr>
      </p:pic>
      <p:sp>
        <p:nvSpPr>
          <p:cNvPr id="19"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1695642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F72BD8-CBF9-4FB6-82BA-049DFC367079}"/>
              </a:ext>
            </a:extLst>
          </p:cNvPr>
          <p:cNvSpPr>
            <a:spLocks noGrp="1"/>
          </p:cNvSpPr>
          <p:nvPr>
            <p:ph type="title"/>
          </p:nvPr>
        </p:nvSpPr>
        <p:spPr>
          <a:xfrm>
            <a:off x="758952" y="758951"/>
            <a:ext cx="4782039" cy="1966747"/>
          </a:xfrm>
        </p:spPr>
        <p:txBody>
          <a:bodyPr anchor="ctr">
            <a:normAutofit/>
          </a:bodyPr>
          <a:lstStyle/>
          <a:p>
            <a:r>
              <a:rPr lang="en-GB" dirty="0"/>
              <a:t>Involving the community </a:t>
            </a:r>
          </a:p>
        </p:txBody>
      </p:sp>
      <p:cxnSp>
        <p:nvCxnSpPr>
          <p:cNvPr id="73" name="Straight Connector 72">
            <a:extLst>
              <a:ext uri="{FF2B5EF4-FFF2-40B4-BE49-F238E27FC236}">
                <a16:creationId xmlns:a16="http://schemas.microsoft.com/office/drawing/2014/main" id="{AEF97C72-3F89-4F0A-9629-01818B389C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8503" y="2954301"/>
            <a:ext cx="475488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B5287CF-2167-47FF-93C5-6783C7B0D9A3}"/>
              </a:ext>
            </a:extLst>
          </p:cNvPr>
          <p:cNvSpPr>
            <a:spLocks noGrp="1"/>
          </p:cNvSpPr>
          <p:nvPr>
            <p:ph idx="1"/>
          </p:nvPr>
        </p:nvSpPr>
        <p:spPr>
          <a:xfrm>
            <a:off x="379414" y="3036772"/>
            <a:ext cx="5337172" cy="3924919"/>
          </a:xfrm>
        </p:spPr>
        <p:txBody>
          <a:bodyPr>
            <a:normAutofit fontScale="85000" lnSpcReduction="20000"/>
          </a:bodyPr>
          <a:lstStyle/>
          <a:p>
            <a:pPr marL="0" indent="0">
              <a:lnSpc>
                <a:spcPct val="100000"/>
              </a:lnSpc>
              <a:buNone/>
            </a:pPr>
            <a:r>
              <a:rPr lang="en-GB" sz="1900" b="1" dirty="0"/>
              <a:t>Community Engagement Strategy: </a:t>
            </a:r>
          </a:p>
          <a:p>
            <a:pPr marL="0" indent="0">
              <a:lnSpc>
                <a:spcPct val="100000"/>
              </a:lnSpc>
              <a:buNone/>
            </a:pPr>
            <a:endParaRPr lang="en-GB" sz="1900" dirty="0"/>
          </a:p>
          <a:p>
            <a:pPr marL="457200" indent="-457200">
              <a:lnSpc>
                <a:spcPct val="100000"/>
              </a:lnSpc>
              <a:buFont typeface="+mj-lt"/>
              <a:buAutoNum type="arabicPeriod"/>
            </a:pPr>
            <a:r>
              <a:rPr lang="en-GB" sz="1900" b="1" dirty="0"/>
              <a:t>Inform </a:t>
            </a:r>
            <a:r>
              <a:rPr lang="en-GB" sz="1900" dirty="0"/>
              <a:t>- produce a definition and description of the sorts of services the Hub might provide and distribute to the community using paper-based and online media; </a:t>
            </a:r>
          </a:p>
          <a:p>
            <a:pPr marL="457200" indent="-457200">
              <a:lnSpc>
                <a:spcPct val="100000"/>
              </a:lnSpc>
              <a:buFont typeface="+mj-lt"/>
              <a:buAutoNum type="arabicPeriod"/>
            </a:pPr>
            <a:r>
              <a:rPr lang="en-GB" sz="1900" b="1" dirty="0"/>
              <a:t>Consult - </a:t>
            </a:r>
            <a:r>
              <a:rPr lang="en-GB" sz="1900" dirty="0"/>
              <a:t>Survey the wider community for their views on the above services and to suggest what is missing, etc.; </a:t>
            </a:r>
          </a:p>
          <a:p>
            <a:pPr marL="457200" indent="-457200">
              <a:lnSpc>
                <a:spcPct val="100000"/>
              </a:lnSpc>
              <a:buFont typeface="+mj-lt"/>
              <a:buAutoNum type="arabicPeriod"/>
            </a:pPr>
            <a:r>
              <a:rPr lang="en-GB" sz="1900" b="1" dirty="0"/>
              <a:t>Involve </a:t>
            </a:r>
            <a:r>
              <a:rPr lang="en-GB" sz="1900" dirty="0"/>
              <a:t>- Focus groups and visioning workshops to define the breadth of services required by community groups; </a:t>
            </a:r>
          </a:p>
          <a:p>
            <a:pPr marL="457200" indent="-457200">
              <a:lnSpc>
                <a:spcPct val="100000"/>
              </a:lnSpc>
              <a:buFont typeface="+mj-lt"/>
              <a:buAutoNum type="arabicPeriod"/>
            </a:pPr>
            <a:r>
              <a:rPr lang="en-GB" sz="1900" b="1" dirty="0"/>
              <a:t>Collaborate </a:t>
            </a:r>
            <a:r>
              <a:rPr lang="en-GB" sz="1900" dirty="0"/>
              <a:t>- working with community groups to design the running of services; </a:t>
            </a:r>
          </a:p>
          <a:p>
            <a:pPr marL="457200" indent="-457200">
              <a:lnSpc>
                <a:spcPct val="100000"/>
              </a:lnSpc>
              <a:buFont typeface="+mj-lt"/>
              <a:buAutoNum type="arabicPeriod"/>
            </a:pPr>
            <a:r>
              <a:rPr lang="en-GB" sz="1900" b="1" dirty="0"/>
              <a:t>Empower </a:t>
            </a:r>
            <a:r>
              <a:rPr lang="en-GB" sz="1900" dirty="0"/>
              <a:t>- establish steering groups to oversee the running and development of services. </a:t>
            </a:r>
          </a:p>
          <a:p>
            <a:pPr>
              <a:lnSpc>
                <a:spcPct val="100000"/>
              </a:lnSpc>
            </a:pPr>
            <a:endParaRPr lang="en-GB" sz="800"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 b="18439"/>
          <a:stretch/>
        </p:blipFill>
        <p:spPr bwMode="auto">
          <a:xfrm>
            <a:off x="6096000" y="10"/>
            <a:ext cx="6095998"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113170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69FE4-F23F-4B9C-BD7D-0F75291A40C3}"/>
              </a:ext>
            </a:extLst>
          </p:cNvPr>
          <p:cNvSpPr>
            <a:spLocks noGrp="1"/>
          </p:cNvSpPr>
          <p:nvPr>
            <p:ph type="title"/>
          </p:nvPr>
        </p:nvSpPr>
        <p:spPr>
          <a:xfrm>
            <a:off x="236437" y="122138"/>
            <a:ext cx="3078263" cy="4754880"/>
          </a:xfrm>
        </p:spPr>
        <p:txBody>
          <a:bodyPr>
            <a:normAutofit/>
          </a:bodyPr>
          <a:lstStyle/>
          <a:p>
            <a:r>
              <a:rPr lang="en-US" sz="2800" dirty="0"/>
              <a:t>Bishop’s Castle –</a:t>
            </a:r>
            <a:br>
              <a:rPr lang="en-US" sz="2800" dirty="0"/>
            </a:br>
            <a:r>
              <a:rPr lang="en-US" sz="2800" dirty="0"/>
              <a:t>Interactive Rural Learning Resource</a:t>
            </a:r>
            <a:br>
              <a:rPr lang="en-US" sz="2800" dirty="0"/>
            </a:br>
            <a:r>
              <a:rPr lang="en-US" sz="2800" dirty="0"/>
              <a:t>( Virtual Community Hub)</a:t>
            </a:r>
            <a:br>
              <a:rPr lang="en-US" sz="2800" dirty="0"/>
            </a:br>
            <a:endParaRPr lang="en-GB" sz="2800" dirty="0"/>
          </a:p>
        </p:txBody>
      </p:sp>
      <p:pic>
        <p:nvPicPr>
          <p:cNvPr id="4" name="Picture 3">
            <a:extLst>
              <a:ext uri="{FF2B5EF4-FFF2-40B4-BE49-F238E27FC236}">
                <a16:creationId xmlns:a16="http://schemas.microsoft.com/office/drawing/2014/main" id="{8A8E3A30-6301-4F38-83F0-BE5A6EA4443E}"/>
              </a:ext>
            </a:extLst>
          </p:cNvPr>
          <p:cNvPicPr>
            <a:picLocks noChangeAspect="1"/>
          </p:cNvPicPr>
          <p:nvPr/>
        </p:nvPicPr>
        <p:blipFill>
          <a:blip r:embed="rId2"/>
          <a:stretch>
            <a:fillRect/>
          </a:stretch>
        </p:blipFill>
        <p:spPr>
          <a:xfrm>
            <a:off x="3687208" y="0"/>
            <a:ext cx="8427862" cy="4359729"/>
          </a:xfrm>
          <a:prstGeom prst="rect">
            <a:avLst/>
          </a:prstGeom>
        </p:spPr>
      </p:pic>
      <p:sp>
        <p:nvSpPr>
          <p:cNvPr id="6" name="TextBox 5">
            <a:extLst>
              <a:ext uri="{FF2B5EF4-FFF2-40B4-BE49-F238E27FC236}">
                <a16:creationId xmlns:a16="http://schemas.microsoft.com/office/drawing/2014/main" id="{C207C33D-27FE-4601-B578-10E3EEE87417}"/>
              </a:ext>
            </a:extLst>
          </p:cNvPr>
          <p:cNvSpPr txBox="1"/>
          <p:nvPr/>
        </p:nvSpPr>
        <p:spPr>
          <a:xfrm>
            <a:off x="3687208" y="4877018"/>
            <a:ext cx="8640863" cy="2031325"/>
          </a:xfrm>
          <a:prstGeom prst="rect">
            <a:avLst/>
          </a:prstGeom>
          <a:noFill/>
        </p:spPr>
        <p:txBody>
          <a:bodyPr wrap="square">
            <a:spAutoFit/>
          </a:bodyPr>
          <a:lstStyle/>
          <a:p>
            <a:pPr marL="285750" indent="-285750">
              <a:buFont typeface="Arial" panose="020B0604020202020204" pitchFamily="34" charset="0"/>
              <a:buChar char="•"/>
            </a:pPr>
            <a:r>
              <a:rPr lang="en-US" dirty="0"/>
              <a:t>a resource interactive learning; </a:t>
            </a:r>
          </a:p>
          <a:p>
            <a:pPr marL="285750" indent="-285750">
              <a:buFont typeface="Arial" panose="020B0604020202020204" pitchFamily="34" charset="0"/>
              <a:buChar char="•"/>
            </a:pPr>
            <a:r>
              <a:rPr lang="en-US" dirty="0"/>
              <a:t>information and resources base around support and to raise awareness of Mental Health; </a:t>
            </a:r>
          </a:p>
          <a:p>
            <a:pPr marL="285750" indent="-285750">
              <a:buFont typeface="Arial" panose="020B0604020202020204" pitchFamily="34" charset="0"/>
              <a:buChar char="•"/>
            </a:pPr>
            <a:r>
              <a:rPr lang="en-US" dirty="0"/>
              <a:t>promote opportunities for individuals to join community projects;</a:t>
            </a:r>
          </a:p>
          <a:p>
            <a:pPr marL="285750" indent="-285750">
              <a:buFont typeface="Arial" panose="020B0604020202020204" pitchFamily="34" charset="0"/>
              <a:buChar char="•"/>
            </a:pPr>
            <a:r>
              <a:rPr lang="en-US" dirty="0"/>
              <a:t>a place to showcase community knowledge;</a:t>
            </a:r>
          </a:p>
          <a:p>
            <a:pPr marL="285750" indent="-285750">
              <a:buFont typeface="Arial" panose="020B0604020202020204" pitchFamily="34" charset="0"/>
              <a:buChar char="•"/>
            </a:pPr>
            <a:r>
              <a:rPr lang="en-US" dirty="0"/>
              <a:t>a place for people to share their memories;</a:t>
            </a:r>
          </a:p>
          <a:p>
            <a:pPr marL="285750" indent="-285750">
              <a:buFont typeface="Arial" panose="020B0604020202020204" pitchFamily="34" charset="0"/>
              <a:buChar char="•"/>
            </a:pPr>
            <a:r>
              <a:rPr lang="en-US" dirty="0"/>
              <a:t>provide opportunities for individuals to undertake online courses</a:t>
            </a:r>
            <a:endParaRPr lang="en-GB" dirty="0"/>
          </a:p>
        </p:txBody>
      </p:sp>
      <p:sp>
        <p:nvSpPr>
          <p:cNvPr id="8" name="TextBox 7">
            <a:extLst>
              <a:ext uri="{FF2B5EF4-FFF2-40B4-BE49-F238E27FC236}">
                <a16:creationId xmlns:a16="http://schemas.microsoft.com/office/drawing/2014/main" id="{BB4C62DA-2152-4A7E-9D02-A770B3FFA9A1}"/>
              </a:ext>
            </a:extLst>
          </p:cNvPr>
          <p:cNvSpPr txBox="1"/>
          <p:nvPr/>
        </p:nvSpPr>
        <p:spPr>
          <a:xfrm>
            <a:off x="4925622" y="4436147"/>
            <a:ext cx="6164034" cy="369332"/>
          </a:xfrm>
          <a:prstGeom prst="rect">
            <a:avLst/>
          </a:prstGeom>
          <a:noFill/>
        </p:spPr>
        <p:txBody>
          <a:bodyPr wrap="square">
            <a:spAutoFit/>
          </a:bodyPr>
          <a:lstStyle/>
          <a:p>
            <a:r>
              <a:rPr lang="en-GB" dirty="0">
                <a:solidFill>
                  <a:srgbClr val="7030A0"/>
                </a:solidFill>
                <a:hlinkClick r:id="rId3">
                  <a:extLst>
                    <a:ext uri="{A12FA001-AC4F-418D-AE19-62706E023703}">
                      <ahyp:hlinkClr xmlns:ahyp="http://schemas.microsoft.com/office/drawing/2018/hyperlinkcolor" val="tx"/>
                    </a:ext>
                  </a:extLst>
                </a:hlinkClick>
              </a:rPr>
              <a:t>https://bishopscastlecommunity.org.uk/moodle/</a:t>
            </a:r>
            <a:r>
              <a:rPr lang="en-GB" dirty="0">
                <a:solidFill>
                  <a:srgbClr val="7030A0"/>
                </a:solidFill>
              </a:rPr>
              <a:t> </a:t>
            </a:r>
          </a:p>
        </p:txBody>
      </p:sp>
      <p:sp>
        <p:nvSpPr>
          <p:cNvPr id="9" name="TextBox 8">
            <a:extLst>
              <a:ext uri="{FF2B5EF4-FFF2-40B4-BE49-F238E27FC236}">
                <a16:creationId xmlns:a16="http://schemas.microsoft.com/office/drawing/2014/main" id="{51DCA3E3-D3CB-45F2-8843-4F1BF5CF556F}"/>
              </a:ext>
            </a:extLst>
          </p:cNvPr>
          <p:cNvSpPr txBox="1"/>
          <p:nvPr/>
        </p:nvSpPr>
        <p:spPr>
          <a:xfrm>
            <a:off x="391886" y="2286000"/>
            <a:ext cx="3078263" cy="2585323"/>
          </a:xfrm>
          <a:prstGeom prst="rect">
            <a:avLst/>
          </a:prstGeom>
          <a:noFill/>
        </p:spPr>
        <p:txBody>
          <a:bodyPr wrap="square" rtlCol="0">
            <a:spAutoFit/>
          </a:bodyPr>
          <a:lstStyle/>
          <a:p>
            <a:r>
              <a:rPr lang="en-GB" b="1" dirty="0"/>
              <a:t>STILL SETTING UP THE WEBSITE - NOT LIVE YET</a:t>
            </a:r>
          </a:p>
          <a:p>
            <a:endParaRPr lang="en-GB" dirty="0"/>
          </a:p>
          <a:p>
            <a:pPr marL="285750" indent="-285750">
              <a:buFont typeface="Arial" panose="020B0604020202020204" pitchFamily="34" charset="0"/>
              <a:buChar char="•"/>
            </a:pPr>
            <a:r>
              <a:rPr lang="en-GB" dirty="0"/>
              <a:t>Go onto the website</a:t>
            </a:r>
          </a:p>
          <a:p>
            <a:pPr marL="285750" indent="-285750">
              <a:buFont typeface="Arial" panose="020B0604020202020204" pitchFamily="34" charset="0"/>
              <a:buChar char="•"/>
            </a:pPr>
            <a:r>
              <a:rPr lang="en-GB" dirty="0"/>
              <a:t>Make an account</a:t>
            </a:r>
          </a:p>
          <a:p>
            <a:pPr marL="285750" indent="-285750">
              <a:buFont typeface="Arial" panose="020B0604020202020204" pitchFamily="34" charset="0"/>
              <a:buChar char="•"/>
            </a:pPr>
            <a:r>
              <a:rPr lang="en-GB" dirty="0"/>
              <a:t>Gain access to a wide range of community resources.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24279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122FA3-184F-498E-B41A-B984CC774A0E}"/>
              </a:ext>
            </a:extLst>
          </p:cNvPr>
          <p:cNvSpPr>
            <a:spLocks noGrp="1"/>
          </p:cNvSpPr>
          <p:nvPr>
            <p:ph idx="1"/>
          </p:nvPr>
        </p:nvSpPr>
        <p:spPr>
          <a:xfrm>
            <a:off x="4260491" y="1289377"/>
            <a:ext cx="4921694" cy="4519116"/>
          </a:xfrm>
        </p:spPr>
        <p:txBody>
          <a:bodyPr>
            <a:normAutofit fontScale="92500" lnSpcReduction="10000"/>
          </a:bodyPr>
          <a:lstStyle/>
          <a:p>
            <a:r>
              <a:rPr lang="en-GB" dirty="0"/>
              <a:t>EXPLAINING THE PARTNERS &amp; STEERING GROUP </a:t>
            </a:r>
          </a:p>
          <a:p>
            <a:r>
              <a:rPr lang="en-GB" dirty="0"/>
              <a:t>WHERE? </a:t>
            </a:r>
            <a:r>
              <a:rPr lang="en-GB" sz="1600" dirty="0"/>
              <a:t>WILL IT BE….</a:t>
            </a:r>
          </a:p>
          <a:p>
            <a:r>
              <a:rPr lang="en-GB" dirty="0"/>
              <a:t>WHAT?  </a:t>
            </a:r>
            <a:r>
              <a:rPr lang="en-GB" sz="1600" dirty="0"/>
              <a:t>WILL IT LOOK LIKE…</a:t>
            </a:r>
          </a:p>
          <a:p>
            <a:r>
              <a:rPr lang="en-GB" sz="1900" dirty="0"/>
              <a:t>WHATS THE DEMAND/EVIDENCE </a:t>
            </a:r>
          </a:p>
          <a:p>
            <a:r>
              <a:rPr lang="en-GB" dirty="0"/>
              <a:t>HOW DOES IT INVOLVE THE COMMUNITY?</a:t>
            </a:r>
          </a:p>
          <a:p>
            <a:r>
              <a:rPr lang="en-GB" dirty="0"/>
              <a:t>HOW DOES IT FIT WITH LOCAL ACTIVITIES?</a:t>
            </a:r>
          </a:p>
          <a:p>
            <a:r>
              <a:rPr lang="en-GB" dirty="0"/>
              <a:t>WHO WILL BENEFIT? </a:t>
            </a:r>
          </a:p>
          <a:p>
            <a:r>
              <a:rPr lang="en-GB" dirty="0"/>
              <a:t>FUTURE PROJECTS WORKING ALONG SIDE ‘THRIVE COMMUNITY HUB</a:t>
            </a:r>
          </a:p>
          <a:p>
            <a:pPr marL="0" indent="0">
              <a:buNone/>
            </a:pPr>
            <a:endParaRPr lang="en-GB" dirty="0"/>
          </a:p>
        </p:txBody>
      </p:sp>
      <p:sp>
        <p:nvSpPr>
          <p:cNvPr id="2" name="Rectangle 1">
            <a:extLst>
              <a:ext uri="{FF2B5EF4-FFF2-40B4-BE49-F238E27FC236}">
                <a16:creationId xmlns:a16="http://schemas.microsoft.com/office/drawing/2014/main" id="{9916733C-8A9E-47D7-ABB6-BFE531630826}"/>
              </a:ext>
            </a:extLst>
          </p:cNvPr>
          <p:cNvSpPr/>
          <p:nvPr/>
        </p:nvSpPr>
        <p:spPr>
          <a:xfrm>
            <a:off x="0" y="0"/>
            <a:ext cx="3866027" cy="1754326"/>
          </a:xfrm>
          <a:prstGeom prst="rect">
            <a:avLst/>
          </a:prstGeom>
          <a:noFill/>
        </p:spPr>
        <p:txBody>
          <a:bodyPr wrap="squar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Today’s agenda.. </a:t>
            </a:r>
          </a:p>
        </p:txBody>
      </p:sp>
      <p:sp>
        <p:nvSpPr>
          <p:cNvPr id="4" name="Content Placeholder 2">
            <a:extLst>
              <a:ext uri="{FF2B5EF4-FFF2-40B4-BE49-F238E27FC236}">
                <a16:creationId xmlns:a16="http://schemas.microsoft.com/office/drawing/2014/main" id="{6462C8FB-FDB4-4B21-8F5E-A34CAA3244C3}"/>
              </a:ext>
            </a:extLst>
          </p:cNvPr>
          <p:cNvSpPr txBox="1">
            <a:spLocks/>
          </p:cNvSpPr>
          <p:nvPr/>
        </p:nvSpPr>
        <p:spPr>
          <a:xfrm>
            <a:off x="5092444" y="159026"/>
            <a:ext cx="6467061" cy="6273442"/>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br>
              <a:rPr lang="en-GB" dirty="0"/>
            </a:br>
            <a:r>
              <a:rPr lang="en-GB" dirty="0"/>
              <a:t> </a:t>
            </a:r>
            <a:br>
              <a:rPr lang="en-GB" dirty="0"/>
            </a:br>
            <a:endParaRPr lang="en-GB" dirty="0"/>
          </a:p>
          <a:p>
            <a:endParaRPr lang="en-GB" dirty="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3308470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D6E41-A225-4838-AC60-B913AE27204D}"/>
              </a:ext>
            </a:extLst>
          </p:cNvPr>
          <p:cNvSpPr>
            <a:spLocks noGrp="1"/>
          </p:cNvSpPr>
          <p:nvPr>
            <p:ph type="title"/>
          </p:nvPr>
        </p:nvSpPr>
        <p:spPr>
          <a:xfrm>
            <a:off x="454770" y="295910"/>
            <a:ext cx="3813048" cy="4754880"/>
          </a:xfrm>
        </p:spPr>
        <p:txBody>
          <a:bodyPr/>
          <a:lstStyle/>
          <a:p>
            <a:r>
              <a:rPr lang="en-GB" dirty="0"/>
              <a:t>Working in Partnership </a:t>
            </a:r>
          </a:p>
        </p:txBody>
      </p:sp>
      <p:pic>
        <p:nvPicPr>
          <p:cNvPr id="1026" name="Picture 2" descr="Cameron Grant Trus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336" y="678528"/>
            <a:ext cx="6191250" cy="14033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67818" y="4300533"/>
            <a:ext cx="532518" cy="646331"/>
          </a:xfrm>
          <a:prstGeom prst="rect">
            <a:avLst/>
          </a:prstGeom>
          <a:noFill/>
        </p:spPr>
        <p:txBody>
          <a:bodyPr wrap="none" rtlCol="0">
            <a:spAutoFit/>
          </a:bodyPr>
          <a:lstStyle/>
          <a:p>
            <a:pPr marL="285750" indent="-285750">
              <a:buFont typeface="Arial" panose="020B0604020202020204" pitchFamily="34" charset="0"/>
              <a:buChar char="•"/>
            </a:pPr>
            <a:r>
              <a:rPr lang="en-GB" dirty="0"/>
              <a:t>.</a:t>
            </a:r>
          </a:p>
          <a:p>
            <a:endParaRPr lang="en-GB" dirty="0"/>
          </a:p>
        </p:txBody>
      </p:sp>
      <p:sp>
        <p:nvSpPr>
          <p:cNvPr id="6" name="TextBox 5"/>
          <p:cNvSpPr txBox="1"/>
          <p:nvPr/>
        </p:nvSpPr>
        <p:spPr>
          <a:xfrm>
            <a:off x="653143" y="2025650"/>
            <a:ext cx="10586358" cy="4031873"/>
          </a:xfrm>
          <a:prstGeom prst="rect">
            <a:avLst/>
          </a:prstGeom>
          <a:noFill/>
        </p:spPr>
        <p:txBody>
          <a:bodyPr wrap="square" rtlCol="0">
            <a:spAutoFit/>
          </a:bodyPr>
          <a:lstStyle/>
          <a:p>
            <a:r>
              <a:rPr lang="en-GB" sz="2400" dirty="0"/>
              <a:t>A bid has been won so that our community can set up an online resource. The creation of the Moodle site has been made possible through a grant from the </a:t>
            </a:r>
            <a:r>
              <a:rPr lang="en-GB" sz="2400" b="1" dirty="0"/>
              <a:t>Cameron Grant Memorial Trust</a:t>
            </a:r>
            <a:r>
              <a:rPr lang="en-GB" sz="2400" dirty="0"/>
              <a:t>. </a:t>
            </a:r>
          </a:p>
          <a:p>
            <a:r>
              <a:rPr lang="en-GB" sz="2400" dirty="0"/>
              <a:t> </a:t>
            </a:r>
          </a:p>
          <a:p>
            <a:r>
              <a:rPr lang="en-GB" sz="2400" dirty="0"/>
              <a:t>Cameron Grant took his own life in November 2014 aged just 21. He suffered from depression for seven years before he died, but managed to hide this from everyone who knew him. </a:t>
            </a:r>
          </a:p>
          <a:p>
            <a:endParaRPr lang="en-GB" sz="2400" dirty="0"/>
          </a:p>
          <a:p>
            <a:r>
              <a:rPr lang="en-GB" sz="2400" dirty="0"/>
              <a:t>AIM: </a:t>
            </a:r>
            <a:r>
              <a:rPr lang="en-GB" sz="2400" b="1" dirty="0">
                <a:effectLst>
                  <a:outerShdw blurRad="38100" dist="38100" dir="2700000" algn="tl">
                    <a:srgbClr val="000000">
                      <a:alpha val="43137"/>
                    </a:srgbClr>
                  </a:outerShdw>
                </a:effectLst>
              </a:rPr>
              <a:t>The preservation and protection of good mental health in particular in young people</a:t>
            </a:r>
          </a:p>
          <a:p>
            <a:endParaRPr lang="en-GB" sz="1600" dirty="0"/>
          </a:p>
        </p:txBody>
      </p:sp>
    </p:spTree>
    <p:extLst>
      <p:ext uri="{BB962C8B-B14F-4D97-AF65-F5344CB8AC3E}">
        <p14:creationId xmlns:p14="http://schemas.microsoft.com/office/powerpoint/2010/main" val="140823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D6E41-A225-4838-AC60-B913AE27204D}"/>
              </a:ext>
            </a:extLst>
          </p:cNvPr>
          <p:cNvSpPr>
            <a:spLocks noGrp="1"/>
          </p:cNvSpPr>
          <p:nvPr>
            <p:ph type="title"/>
          </p:nvPr>
        </p:nvSpPr>
        <p:spPr>
          <a:xfrm>
            <a:off x="454025" y="752602"/>
            <a:ext cx="3813048" cy="4754880"/>
          </a:xfrm>
        </p:spPr>
        <p:txBody>
          <a:bodyPr/>
          <a:lstStyle/>
          <a:p>
            <a:r>
              <a:rPr lang="en-GB" dirty="0"/>
              <a:t>Working in Partnership </a:t>
            </a:r>
          </a:p>
        </p:txBody>
      </p:sp>
      <p:sp>
        <p:nvSpPr>
          <p:cNvPr id="5" name="TextBox 4"/>
          <p:cNvSpPr txBox="1"/>
          <p:nvPr/>
        </p:nvSpPr>
        <p:spPr>
          <a:xfrm>
            <a:off x="4456713" y="4171548"/>
            <a:ext cx="7547323" cy="2031325"/>
          </a:xfrm>
          <a:prstGeom prst="rect">
            <a:avLst/>
          </a:prstGeom>
          <a:noFill/>
        </p:spPr>
        <p:txBody>
          <a:bodyPr wrap="none" rtlCol="0">
            <a:spAutoFit/>
          </a:bodyPr>
          <a:lstStyle/>
          <a:p>
            <a:pPr lvl="0"/>
            <a:r>
              <a:rPr lang="en-GB" b="1" dirty="0"/>
              <a:t>Mental Health</a:t>
            </a:r>
            <a:endParaRPr lang="en-GB" sz="1600" dirty="0"/>
          </a:p>
          <a:p>
            <a:pPr lvl="1"/>
            <a:r>
              <a:rPr lang="en-GB" dirty="0"/>
              <a:t>Bishop’s Castle has limited mental health resources - 9 suicides </a:t>
            </a:r>
          </a:p>
          <a:p>
            <a:pPr lvl="1"/>
            <a:r>
              <a:rPr lang="en-GB" dirty="0"/>
              <a:t>within the last 5 years</a:t>
            </a:r>
          </a:p>
          <a:p>
            <a:pPr lvl="0"/>
            <a:r>
              <a:rPr lang="en-GB" b="1" dirty="0"/>
              <a:t>Physical Health</a:t>
            </a:r>
            <a:endParaRPr lang="en-GB" sz="1600" dirty="0"/>
          </a:p>
          <a:p>
            <a:pPr lvl="1"/>
            <a:r>
              <a:rPr lang="en-GB" dirty="0"/>
              <a:t>Food poverty is an issue for Bishop’s Castle and impacts on health</a:t>
            </a:r>
          </a:p>
          <a:p>
            <a:pPr lvl="1"/>
            <a:r>
              <a:rPr lang="en-GB" dirty="0"/>
              <a:t>Smoking, drug and alcohol misuse are issues</a:t>
            </a:r>
          </a:p>
          <a:p>
            <a:pPr lvl="1"/>
            <a:endParaRPr lang="en-GB" dirty="0"/>
          </a:p>
        </p:txBody>
      </p:sp>
      <p:sp>
        <p:nvSpPr>
          <p:cNvPr id="6" name="TextBox 5"/>
          <p:cNvSpPr txBox="1"/>
          <p:nvPr/>
        </p:nvSpPr>
        <p:spPr>
          <a:xfrm>
            <a:off x="176813" y="3822700"/>
            <a:ext cx="4279899" cy="2308324"/>
          </a:xfrm>
          <a:prstGeom prst="rect">
            <a:avLst/>
          </a:prstGeom>
          <a:noFill/>
        </p:spPr>
        <p:txBody>
          <a:bodyPr wrap="square" rtlCol="0">
            <a:spAutoFit/>
          </a:bodyPr>
          <a:lstStyle/>
          <a:p>
            <a:r>
              <a:rPr lang="en-GB" sz="1600" dirty="0"/>
              <a:t>As part of their nursing degree, 12 student nurses in New Zealand studied Bishop’s Castle (remotely!) for a whole month. </a:t>
            </a:r>
          </a:p>
          <a:p>
            <a:r>
              <a:rPr lang="en-GB" sz="1600" dirty="0"/>
              <a:t> </a:t>
            </a:r>
          </a:p>
          <a:p>
            <a:r>
              <a:rPr lang="en-GB" sz="1600" dirty="0"/>
              <a:t>They were provided with background information about the Town and asked us numerous questions to help them identify some of our main </a:t>
            </a:r>
            <a:r>
              <a:rPr lang="en-GB" sz="1600" b="1" dirty="0"/>
              <a:t>community health and well-being needs.</a:t>
            </a:r>
            <a:r>
              <a:rPr lang="en-GB" sz="1600" dirty="0"/>
              <a:t> </a:t>
            </a:r>
          </a:p>
        </p:txBody>
      </p:sp>
      <p:pic>
        <p:nvPicPr>
          <p:cNvPr id="3074" name="Picture 2" descr="E:\Documents\Chase Project\OP_shield_200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649" y="2528716"/>
            <a:ext cx="2097301" cy="103998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GB" dirty="0"/>
              <a:t> </a:t>
            </a:r>
          </a:p>
        </p:txBody>
      </p:sp>
      <p:pic>
        <p:nvPicPr>
          <p:cNvPr id="3075" name="Picture 3" descr="E:\Documents\Chase Project\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9850" y="256494"/>
            <a:ext cx="6762750" cy="3850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05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51DDDB-5687-45C1-80D4-6E4888E49C7D}"/>
              </a:ext>
            </a:extLst>
          </p:cNvPr>
          <p:cNvSpPr>
            <a:spLocks noGrp="1"/>
          </p:cNvSpPr>
          <p:nvPr>
            <p:ph type="title"/>
          </p:nvPr>
        </p:nvSpPr>
        <p:spPr>
          <a:xfrm>
            <a:off x="758952" y="758951"/>
            <a:ext cx="4782039" cy="1966747"/>
          </a:xfrm>
        </p:spPr>
        <p:txBody>
          <a:bodyPr vert="horz" lIns="91440" tIns="45720" rIns="91440" bIns="45720" rtlCol="0" anchor="ctr">
            <a:normAutofit/>
          </a:bodyPr>
          <a:lstStyle/>
          <a:p>
            <a:r>
              <a:rPr lang="en-US" i="1" kern="1200" spc="100" baseline="0">
                <a:solidFill>
                  <a:schemeClr val="tx1">
                    <a:lumMod val="85000"/>
                    <a:lumOff val="15000"/>
                  </a:schemeClr>
                </a:solidFill>
                <a:latin typeface="+mj-lt"/>
                <a:ea typeface="+mj-ea"/>
                <a:cs typeface="+mj-cs"/>
              </a:rPr>
              <a:t>Who will it benefit </a:t>
            </a:r>
          </a:p>
        </p:txBody>
      </p:sp>
      <p:cxnSp>
        <p:nvCxnSpPr>
          <p:cNvPr id="21" name="Straight Connector 13">
            <a:extLst>
              <a:ext uri="{FF2B5EF4-FFF2-40B4-BE49-F238E27FC236}">
                <a16:creationId xmlns:a16="http://schemas.microsoft.com/office/drawing/2014/main" id="{AEF97C72-3F89-4F0A-9629-01818B389C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8503" y="2954301"/>
            <a:ext cx="475488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8DDACD8-95B8-4C38-8A2B-DEE499320AFD}"/>
              </a:ext>
            </a:extLst>
          </p:cNvPr>
          <p:cNvSpPr txBox="1"/>
          <p:nvPr/>
        </p:nvSpPr>
        <p:spPr>
          <a:xfrm>
            <a:off x="758826" y="3161684"/>
            <a:ext cx="5824854" cy="3441028"/>
          </a:xfrm>
          <a:prstGeom prst="rect">
            <a:avLst/>
          </a:prstGeom>
        </p:spPr>
        <p:txBody>
          <a:bodyPr vert="horz" lIns="91440" tIns="45720" rIns="91440" bIns="45720" rtlCol="0">
            <a:normAutofit fontScale="92500" lnSpcReduction="20000"/>
          </a:bodyPr>
          <a:lstStyle/>
          <a:p>
            <a:pPr marL="182880" indent="-342900">
              <a:spcBef>
                <a:spcPts val="400"/>
              </a:spcBef>
              <a:spcAft>
                <a:spcPts val="400"/>
              </a:spcAft>
              <a:buFont typeface="Arial" panose="020B0604020202020204" pitchFamily="34" charset="0"/>
              <a:buAutoNum type="arabicPeriod"/>
            </a:pPr>
            <a:r>
              <a:rPr lang="en-US" sz="1600" b="1" dirty="0">
                <a:solidFill>
                  <a:schemeClr val="tx1">
                    <a:lumMod val="85000"/>
                    <a:lumOff val="15000"/>
                  </a:schemeClr>
                </a:solidFill>
              </a:rPr>
              <a:t>Individual Community Member’s </a:t>
            </a:r>
            <a:br>
              <a:rPr lang="en-US" sz="1600" dirty="0">
                <a:solidFill>
                  <a:schemeClr val="tx1">
                    <a:lumMod val="85000"/>
                    <a:lumOff val="15000"/>
                  </a:schemeClr>
                </a:solidFill>
              </a:rPr>
            </a:br>
            <a:r>
              <a:rPr lang="en-US" sz="1600" dirty="0">
                <a:solidFill>
                  <a:schemeClr val="tx1">
                    <a:lumMod val="85000"/>
                    <a:lumOff val="15000"/>
                  </a:schemeClr>
                </a:solidFill>
              </a:rPr>
              <a:t>&gt;Low income/ Children in  Poverty </a:t>
            </a:r>
            <a:br>
              <a:rPr lang="en-US" sz="1600" dirty="0">
                <a:solidFill>
                  <a:schemeClr val="tx1">
                    <a:lumMod val="85000"/>
                    <a:lumOff val="15000"/>
                  </a:schemeClr>
                </a:solidFill>
              </a:rPr>
            </a:br>
            <a:r>
              <a:rPr lang="en-US" sz="1600" dirty="0">
                <a:solidFill>
                  <a:schemeClr val="tx1">
                    <a:lumMod val="85000"/>
                    <a:lumOff val="15000"/>
                  </a:schemeClr>
                </a:solidFill>
              </a:rPr>
              <a:t>&gt;Isolation/ loneliness </a:t>
            </a:r>
            <a:br>
              <a:rPr lang="en-US" sz="1600" dirty="0">
                <a:solidFill>
                  <a:schemeClr val="tx1">
                    <a:lumMod val="85000"/>
                    <a:lumOff val="15000"/>
                  </a:schemeClr>
                </a:solidFill>
              </a:rPr>
            </a:br>
            <a:r>
              <a:rPr lang="en-US" sz="1600" dirty="0">
                <a:solidFill>
                  <a:schemeClr val="tx1">
                    <a:lumMod val="85000"/>
                    <a:lumOff val="15000"/>
                  </a:schemeClr>
                </a:solidFill>
              </a:rPr>
              <a:t>&gt;Accessibility for youth</a:t>
            </a:r>
            <a:br>
              <a:rPr lang="en-US" sz="1600" dirty="0">
                <a:solidFill>
                  <a:schemeClr val="tx1">
                    <a:lumMod val="85000"/>
                    <a:lumOff val="15000"/>
                  </a:schemeClr>
                </a:solidFill>
              </a:rPr>
            </a:br>
            <a:endParaRPr lang="en-US" sz="1600" dirty="0">
              <a:solidFill>
                <a:schemeClr val="tx1">
                  <a:lumMod val="85000"/>
                  <a:lumOff val="15000"/>
                </a:schemeClr>
              </a:solidFill>
            </a:endParaRPr>
          </a:p>
          <a:p>
            <a:pPr marL="182880" indent="-342900">
              <a:spcBef>
                <a:spcPts val="400"/>
              </a:spcBef>
              <a:spcAft>
                <a:spcPts val="400"/>
              </a:spcAft>
              <a:buFont typeface="Arial" panose="020B0604020202020204" pitchFamily="34" charset="0"/>
              <a:buAutoNum type="arabicPeriod"/>
            </a:pPr>
            <a:r>
              <a:rPr lang="en-US" sz="1600" b="1" dirty="0">
                <a:solidFill>
                  <a:schemeClr val="tx1">
                    <a:lumMod val="85000"/>
                    <a:lumOff val="15000"/>
                  </a:schemeClr>
                </a:solidFill>
              </a:rPr>
              <a:t> Community Groups</a:t>
            </a:r>
            <a:br>
              <a:rPr lang="en-US" sz="1600" dirty="0">
                <a:solidFill>
                  <a:schemeClr val="tx1">
                    <a:lumMod val="85000"/>
                    <a:lumOff val="15000"/>
                  </a:schemeClr>
                </a:solidFill>
              </a:rPr>
            </a:br>
            <a:endParaRPr lang="en-US" sz="1600" dirty="0">
              <a:solidFill>
                <a:schemeClr val="tx1">
                  <a:lumMod val="85000"/>
                  <a:lumOff val="15000"/>
                </a:schemeClr>
              </a:solidFill>
            </a:endParaRPr>
          </a:p>
          <a:p>
            <a:pPr marL="182880" indent="-342900">
              <a:spcBef>
                <a:spcPts val="400"/>
              </a:spcBef>
              <a:spcAft>
                <a:spcPts val="400"/>
              </a:spcAft>
              <a:buFont typeface="Arial" panose="020B0604020202020204" pitchFamily="34" charset="0"/>
              <a:buAutoNum type="arabicPeriod"/>
            </a:pPr>
            <a:r>
              <a:rPr lang="en-US" sz="1600" b="1" dirty="0">
                <a:solidFill>
                  <a:schemeClr val="tx1">
                    <a:lumMod val="85000"/>
                    <a:lumOff val="15000"/>
                  </a:schemeClr>
                </a:solidFill>
              </a:rPr>
              <a:t>Partnerships </a:t>
            </a:r>
            <a:br>
              <a:rPr lang="en-US" sz="1600" dirty="0">
                <a:solidFill>
                  <a:schemeClr val="tx1">
                    <a:lumMod val="85000"/>
                    <a:lumOff val="15000"/>
                  </a:schemeClr>
                </a:solidFill>
              </a:rPr>
            </a:br>
            <a:r>
              <a:rPr lang="en-US" sz="1600" dirty="0">
                <a:solidFill>
                  <a:schemeClr val="tx1">
                    <a:lumMod val="85000"/>
                    <a:lumOff val="15000"/>
                  </a:schemeClr>
                </a:solidFill>
              </a:rPr>
              <a:t>&gt;Police </a:t>
            </a:r>
            <a:br>
              <a:rPr lang="en-US" sz="1600" dirty="0">
                <a:solidFill>
                  <a:schemeClr val="tx1">
                    <a:lumMod val="85000"/>
                    <a:lumOff val="15000"/>
                  </a:schemeClr>
                </a:solidFill>
              </a:rPr>
            </a:br>
            <a:r>
              <a:rPr lang="en-US" sz="1600" dirty="0">
                <a:solidFill>
                  <a:schemeClr val="tx1">
                    <a:lumMod val="85000"/>
                    <a:lumOff val="15000"/>
                  </a:schemeClr>
                </a:solidFill>
              </a:rPr>
              <a:t>&gt;Schools</a:t>
            </a:r>
            <a:br>
              <a:rPr lang="en-US" sz="1600" dirty="0">
                <a:solidFill>
                  <a:schemeClr val="tx1">
                    <a:lumMod val="85000"/>
                    <a:lumOff val="15000"/>
                  </a:schemeClr>
                </a:solidFill>
              </a:rPr>
            </a:br>
            <a:r>
              <a:rPr lang="en-US" sz="1600" dirty="0">
                <a:solidFill>
                  <a:schemeClr val="tx1">
                    <a:lumMod val="85000"/>
                    <a:lumOff val="15000"/>
                  </a:schemeClr>
                </a:solidFill>
              </a:rPr>
              <a:t>&gt;GP’s</a:t>
            </a:r>
            <a:br>
              <a:rPr lang="en-US" sz="1600" dirty="0">
                <a:solidFill>
                  <a:schemeClr val="tx1">
                    <a:lumMod val="85000"/>
                    <a:lumOff val="15000"/>
                  </a:schemeClr>
                </a:solidFill>
              </a:rPr>
            </a:br>
            <a:r>
              <a:rPr lang="en-US" sz="1600" dirty="0">
                <a:solidFill>
                  <a:schemeClr val="tx1">
                    <a:lumMod val="85000"/>
                    <a:lumOff val="15000"/>
                  </a:schemeClr>
                </a:solidFill>
              </a:rPr>
              <a:t>&gt;charities and Trusts </a:t>
            </a:r>
            <a:br>
              <a:rPr lang="en-US" sz="1600" dirty="0">
                <a:solidFill>
                  <a:schemeClr val="tx1">
                    <a:lumMod val="85000"/>
                    <a:lumOff val="15000"/>
                  </a:schemeClr>
                </a:solidFill>
              </a:rPr>
            </a:br>
            <a:endParaRPr lang="en-US" sz="1600" b="1" dirty="0">
              <a:solidFill>
                <a:schemeClr val="tx1">
                  <a:lumMod val="85000"/>
                  <a:lumOff val="15000"/>
                </a:schemeClr>
              </a:solidFill>
            </a:endParaRPr>
          </a:p>
          <a:p>
            <a:pPr marL="182880" indent="-342900">
              <a:spcBef>
                <a:spcPts val="400"/>
              </a:spcBef>
              <a:spcAft>
                <a:spcPts val="400"/>
              </a:spcAft>
              <a:buFont typeface="Arial" panose="020B0604020202020204" pitchFamily="34" charset="0"/>
              <a:buAutoNum type="arabicPeriod"/>
            </a:pPr>
            <a:r>
              <a:rPr lang="en-US" sz="1600" b="1" dirty="0">
                <a:solidFill>
                  <a:schemeClr val="tx1">
                    <a:lumMod val="85000"/>
                    <a:lumOff val="15000"/>
                  </a:schemeClr>
                </a:solidFill>
              </a:rPr>
              <a:t>Statutory Organizations</a:t>
            </a:r>
            <a:br>
              <a:rPr lang="en-US" sz="1600" dirty="0">
                <a:solidFill>
                  <a:schemeClr val="tx1">
                    <a:lumMod val="85000"/>
                    <a:lumOff val="15000"/>
                  </a:schemeClr>
                </a:solidFill>
              </a:rPr>
            </a:br>
            <a:r>
              <a:rPr lang="en-US" sz="1600" dirty="0">
                <a:solidFill>
                  <a:schemeClr val="tx1">
                    <a:lumMod val="85000"/>
                    <a:lumOff val="15000"/>
                  </a:schemeClr>
                </a:solidFill>
              </a:rPr>
              <a:t>&gt;Social Prescribing  </a:t>
            </a:r>
          </a:p>
        </p:txBody>
      </p:sp>
      <p:pic>
        <p:nvPicPr>
          <p:cNvPr id="7" name="Picture 6" descr="Diagram&#10;&#10;Description automatically generated with low confidence">
            <a:extLst>
              <a:ext uri="{FF2B5EF4-FFF2-40B4-BE49-F238E27FC236}">
                <a16:creationId xmlns:a16="http://schemas.microsoft.com/office/drawing/2014/main" id="{06E4366B-4215-4D3F-8B9E-B7F241200D62}"/>
              </a:ext>
            </a:extLst>
          </p:cNvPr>
          <p:cNvPicPr>
            <a:picLocks noChangeAspect="1"/>
          </p:cNvPicPr>
          <p:nvPr/>
        </p:nvPicPr>
        <p:blipFill rotWithShape="1">
          <a:blip r:embed="rId2">
            <a:extLst>
              <a:ext uri="{28A0092B-C50C-407E-A947-70E740481C1C}">
                <a14:useLocalDpi xmlns:a14="http://schemas.microsoft.com/office/drawing/2010/main" val="0"/>
              </a:ext>
            </a:extLst>
          </a:blip>
          <a:srcRect l="18852" r="21814" b="-1"/>
          <a:stretch/>
        </p:blipFill>
        <p:spPr>
          <a:xfrm>
            <a:off x="6096000" y="10"/>
            <a:ext cx="6095998" cy="6857990"/>
          </a:xfrm>
          <a:prstGeom prst="rect">
            <a:avLst/>
          </a:prstGeom>
        </p:spPr>
      </p:pic>
      <p:sp>
        <p:nvSpPr>
          <p:cNvPr id="2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006133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76D362-4236-4C77-A2A8-4063005AD0BB}"/>
              </a:ext>
            </a:extLst>
          </p:cNvPr>
          <p:cNvSpPr>
            <a:spLocks noGrp="1"/>
          </p:cNvSpPr>
          <p:nvPr>
            <p:ph type="title"/>
          </p:nvPr>
        </p:nvSpPr>
        <p:spPr>
          <a:xfrm>
            <a:off x="758952" y="758951"/>
            <a:ext cx="4782039" cy="1966747"/>
          </a:xfrm>
        </p:spPr>
        <p:txBody>
          <a:bodyPr anchor="ctr">
            <a:normAutofit/>
          </a:bodyPr>
          <a:lstStyle/>
          <a:p>
            <a:r>
              <a:rPr lang="en-GB" dirty="0"/>
              <a:t>How to get involved </a:t>
            </a:r>
          </a:p>
        </p:txBody>
      </p:sp>
      <p:cxnSp>
        <p:nvCxnSpPr>
          <p:cNvPr id="12" name="Straight Connector 11">
            <a:extLst>
              <a:ext uri="{FF2B5EF4-FFF2-40B4-BE49-F238E27FC236}">
                <a16:creationId xmlns:a16="http://schemas.microsoft.com/office/drawing/2014/main" id="{AEF97C72-3F89-4F0A-9629-01818B389C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8503" y="2954301"/>
            <a:ext cx="475488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0CA3A27-1EEA-4F1F-94E3-7A86DCB8F20A}"/>
              </a:ext>
            </a:extLst>
          </p:cNvPr>
          <p:cNvSpPr>
            <a:spLocks noGrp="1"/>
          </p:cNvSpPr>
          <p:nvPr>
            <p:ph idx="1"/>
          </p:nvPr>
        </p:nvSpPr>
        <p:spPr>
          <a:xfrm>
            <a:off x="101972" y="2954301"/>
            <a:ext cx="6095998" cy="4662650"/>
          </a:xfrm>
        </p:spPr>
        <p:txBody>
          <a:bodyPr>
            <a:normAutofit fontScale="32500" lnSpcReduction="20000"/>
          </a:bodyPr>
          <a:lstStyle/>
          <a:p>
            <a:pPr marL="0" indent="0">
              <a:lnSpc>
                <a:spcPct val="100000"/>
              </a:lnSpc>
              <a:buNone/>
            </a:pPr>
            <a:r>
              <a:rPr lang="en-GB" sz="4900" dirty="0"/>
              <a:t>To have a say, help and volunteer; </a:t>
            </a:r>
            <a:br>
              <a:rPr lang="en-GB" sz="4900" dirty="0"/>
            </a:br>
            <a:r>
              <a:rPr lang="en-GB" sz="4900" dirty="0"/>
              <a:t>Join the Bishop’s Castle Community Partnership </a:t>
            </a:r>
            <a:br>
              <a:rPr lang="en-GB" sz="4900" dirty="0"/>
            </a:br>
            <a:br>
              <a:rPr lang="en-GB" sz="4900" dirty="0"/>
            </a:br>
            <a:r>
              <a:rPr lang="en-GB" sz="4900" dirty="0"/>
              <a:t>Look at our leaflet and complete our survey so that your opinion is accounted for &amp; encourage others to fill it in. </a:t>
            </a:r>
            <a:br>
              <a:rPr lang="en-GB" sz="4900" dirty="0"/>
            </a:br>
            <a:br>
              <a:rPr lang="en-GB" sz="4900" dirty="0"/>
            </a:br>
            <a:r>
              <a:rPr lang="en-GB" sz="4900" dirty="0"/>
              <a:t>Look out for regular updates on our Facebook Page and Our Website </a:t>
            </a:r>
          </a:p>
          <a:p>
            <a:pPr marL="0" indent="0">
              <a:lnSpc>
                <a:spcPct val="100000"/>
              </a:lnSpc>
              <a:buNone/>
            </a:pPr>
            <a:br>
              <a:rPr lang="en-GB" sz="4900" dirty="0"/>
            </a:br>
            <a:r>
              <a:rPr lang="en-US" sz="4900" dirty="0"/>
              <a:t>Find our Survey Online at;</a:t>
            </a:r>
            <a:br>
              <a:rPr lang="en-US" sz="4900" dirty="0"/>
            </a:br>
            <a:r>
              <a:rPr lang="en-US" sz="4900" dirty="0">
                <a:solidFill>
                  <a:srgbClr val="7030A0"/>
                </a:solidFill>
                <a:hlinkClick r:id="rId2">
                  <a:extLst>
                    <a:ext uri="{A12FA001-AC4F-418D-AE19-62706E023703}">
                      <ahyp:hlinkClr xmlns:ahyp="http://schemas.microsoft.com/office/drawing/2018/hyperlinkcolor" val="tx"/>
                    </a:ext>
                  </a:extLst>
                </a:hlinkClick>
              </a:rPr>
              <a:t>http://bishopscastlethrive.org.uk/survey</a:t>
            </a:r>
            <a:r>
              <a:rPr lang="en-US" sz="4900" dirty="0">
                <a:solidFill>
                  <a:srgbClr val="7030A0"/>
                </a:solidFill>
              </a:rPr>
              <a:t>  </a:t>
            </a:r>
            <a:br>
              <a:rPr lang="en-US" sz="4900" dirty="0">
                <a:solidFill>
                  <a:srgbClr val="7030A0"/>
                </a:solidFill>
              </a:rPr>
            </a:br>
            <a:r>
              <a:rPr lang="en-US" sz="4900" dirty="0">
                <a:solidFill>
                  <a:srgbClr val="7030A0"/>
                </a:solidFill>
              </a:rPr>
              <a:t> </a:t>
            </a:r>
            <a:r>
              <a:rPr lang="en-US" sz="4900" dirty="0">
                <a:solidFill>
                  <a:srgbClr val="7030A0"/>
                </a:solidFill>
                <a:hlinkClick r:id="rId3">
                  <a:extLst>
                    <a:ext uri="{A12FA001-AC4F-418D-AE19-62706E023703}">
                      <ahyp:hlinkClr xmlns:ahyp="http://schemas.microsoft.com/office/drawing/2018/hyperlinkcolor" val="tx"/>
                    </a:ext>
                  </a:extLst>
                </a:hlinkClick>
              </a:rPr>
              <a:t>https://www.facebook.com/BCThrive</a:t>
            </a:r>
            <a:br>
              <a:rPr lang="en-US" sz="4900" dirty="0">
                <a:solidFill>
                  <a:srgbClr val="7030A0"/>
                </a:solidFill>
              </a:rPr>
            </a:br>
            <a:br>
              <a:rPr lang="en-US" sz="4900" dirty="0"/>
            </a:br>
            <a:br>
              <a:rPr lang="en-US" sz="4900" dirty="0"/>
            </a:br>
            <a:r>
              <a:rPr lang="en-US" sz="4900" dirty="0"/>
              <a:t>Join our Interactive Rural Learning Resource when it is live </a:t>
            </a:r>
            <a:br>
              <a:rPr lang="en-US" sz="4900" dirty="0"/>
            </a:br>
            <a:r>
              <a:rPr lang="en-US" sz="4900" dirty="0">
                <a:sym typeface="Wingdings" panose="05000000000000000000" pitchFamily="2" charset="2"/>
              </a:rPr>
              <a:t> </a:t>
            </a:r>
            <a:r>
              <a:rPr lang="en-US" sz="4900" dirty="0">
                <a:solidFill>
                  <a:srgbClr val="7030A0"/>
                </a:solidFill>
                <a:sym typeface="Wingdings" panose="05000000000000000000" pitchFamily="2" charset="2"/>
                <a:hlinkClick r:id="rId4">
                  <a:extLst>
                    <a:ext uri="{A12FA001-AC4F-418D-AE19-62706E023703}">
                      <ahyp:hlinkClr xmlns:ahyp="http://schemas.microsoft.com/office/drawing/2018/hyperlinkcolor" val="tx"/>
                    </a:ext>
                  </a:extLst>
                </a:hlinkClick>
              </a:rPr>
              <a:t>https://bishopscastlecommunity.org.uk/moodle/</a:t>
            </a:r>
            <a:r>
              <a:rPr lang="en-US" sz="4900" dirty="0">
                <a:solidFill>
                  <a:srgbClr val="7030A0"/>
                </a:solidFill>
                <a:sym typeface="Wingdings" panose="05000000000000000000" pitchFamily="2" charset="2"/>
              </a:rPr>
              <a:t>  </a:t>
            </a:r>
          </a:p>
          <a:p>
            <a:pPr marL="0" indent="0">
              <a:lnSpc>
                <a:spcPct val="100000"/>
              </a:lnSpc>
              <a:buNone/>
            </a:pPr>
            <a:br>
              <a:rPr lang="en-US" sz="4900" dirty="0"/>
            </a:br>
            <a:r>
              <a:rPr lang="en-US" sz="4900" dirty="0"/>
              <a:t>If you have any questions</a:t>
            </a:r>
            <a:br>
              <a:rPr lang="en-US" sz="4900" dirty="0"/>
            </a:br>
            <a:r>
              <a:rPr lang="en-US" sz="4900" dirty="0"/>
              <a:t>Email us:</a:t>
            </a:r>
            <a:r>
              <a:rPr lang="en-US" sz="4900" dirty="0">
                <a:solidFill>
                  <a:srgbClr val="7030A0"/>
                </a:solidFill>
              </a:rPr>
              <a:t> </a:t>
            </a:r>
            <a:r>
              <a:rPr lang="en-US" sz="4900" dirty="0">
                <a:solidFill>
                  <a:srgbClr val="7030A0"/>
                </a:solidFill>
                <a:hlinkClick r:id="rId5">
                  <a:extLst>
                    <a:ext uri="{A12FA001-AC4F-418D-AE19-62706E023703}">
                      <ahyp:hlinkClr xmlns:ahyp="http://schemas.microsoft.com/office/drawing/2018/hyperlinkcolor" val="tx"/>
                    </a:ext>
                  </a:extLst>
                </a:hlinkClick>
              </a:rPr>
              <a:t>Info@bishopscastlethrive.org.uk</a:t>
            </a:r>
            <a:r>
              <a:rPr lang="en-US" sz="4900" dirty="0">
                <a:solidFill>
                  <a:srgbClr val="7030A0"/>
                </a:solidFill>
              </a:rPr>
              <a:t> </a:t>
            </a:r>
            <a:br>
              <a:rPr lang="en-US" sz="4900" dirty="0"/>
            </a:br>
            <a:endParaRPr lang="en-GB" sz="4900" dirty="0"/>
          </a:p>
          <a:p>
            <a:pPr marL="0" indent="0">
              <a:lnSpc>
                <a:spcPct val="100000"/>
              </a:lnSpc>
              <a:buNone/>
            </a:pPr>
            <a:endParaRPr lang="en-GB" sz="800" dirty="0"/>
          </a:p>
        </p:txBody>
      </p:sp>
      <p:pic>
        <p:nvPicPr>
          <p:cNvPr id="5" name="Picture 4" descr="A picture containing person&#10;&#10;Description automatically generated">
            <a:extLst>
              <a:ext uri="{FF2B5EF4-FFF2-40B4-BE49-F238E27FC236}">
                <a16:creationId xmlns:a16="http://schemas.microsoft.com/office/drawing/2014/main" id="{5B0CBF2B-4044-4CE0-BC56-5F22B75B583A}"/>
              </a:ext>
            </a:extLst>
          </p:cNvPr>
          <p:cNvPicPr>
            <a:picLocks noChangeAspect="1"/>
          </p:cNvPicPr>
          <p:nvPr/>
        </p:nvPicPr>
        <p:blipFill rotWithShape="1">
          <a:blip r:embed="rId6">
            <a:extLst>
              <a:ext uri="{28A0092B-C50C-407E-A947-70E740481C1C}">
                <a14:useLocalDpi xmlns:a14="http://schemas.microsoft.com/office/drawing/2010/main" val="0"/>
              </a:ext>
            </a:extLst>
          </a:blip>
          <a:srcRect l="14267" r="19067"/>
          <a:stretch/>
        </p:blipFill>
        <p:spPr>
          <a:xfrm>
            <a:off x="6096000" y="10"/>
            <a:ext cx="6095998" cy="6857990"/>
          </a:xfrm>
          <a:prstGeom prst="rect">
            <a:avLst/>
          </a:prstGeom>
        </p:spPr>
      </p:pic>
      <p:sp>
        <p:nvSpPr>
          <p:cNvPr id="14"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878380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3" name="Straight Connector 12">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ndoor, person&#10;&#10;Description automatically generated">
            <a:extLst>
              <a:ext uri="{FF2B5EF4-FFF2-40B4-BE49-F238E27FC236}">
                <a16:creationId xmlns:a16="http://schemas.microsoft.com/office/drawing/2014/main" id="{46A12FE7-E846-4B6D-A4FF-01622C053A18}"/>
              </a:ext>
            </a:extLst>
          </p:cNvPr>
          <p:cNvPicPr>
            <a:picLocks noChangeAspect="1"/>
          </p:cNvPicPr>
          <p:nvPr/>
        </p:nvPicPr>
        <p:blipFill rotWithShape="1">
          <a:blip r:embed="rId2">
            <a:extLst>
              <a:ext uri="{28A0092B-C50C-407E-A947-70E740481C1C}">
                <a14:useLocalDpi xmlns:a14="http://schemas.microsoft.com/office/drawing/2010/main" val="0"/>
              </a:ext>
            </a:extLst>
          </a:blip>
          <a:srcRect t="10235" b="5495"/>
          <a:stretch/>
        </p:blipFill>
        <p:spPr>
          <a:xfrm>
            <a:off x="1" y="10"/>
            <a:ext cx="12191999" cy="6857990"/>
          </a:xfrm>
          <a:prstGeom prst="rect">
            <a:avLst/>
          </a:prstGeom>
        </p:spPr>
      </p:pic>
      <p:sp>
        <p:nvSpPr>
          <p:cNvPr id="17" name="Rectangle 16">
            <a:extLst>
              <a:ext uri="{FF2B5EF4-FFF2-40B4-BE49-F238E27FC236}">
                <a16:creationId xmlns:a16="http://schemas.microsoft.com/office/drawing/2014/main" id="{E4398140-F067-40E9-892C-4DB04C70B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44600" y="-1244600"/>
            <a:ext cx="6858000" cy="9347200"/>
          </a:xfrm>
          <a:prstGeom prst="rect">
            <a:avLst/>
          </a:prstGeom>
          <a:gradFill>
            <a:gsLst>
              <a:gs pos="100000">
                <a:srgbClr val="000000">
                  <a:alpha val="0"/>
                </a:srgbClr>
              </a:gs>
              <a:gs pos="0">
                <a:schemeClr val="tx1"/>
              </a:gs>
              <a:gs pos="0">
                <a:srgbClr val="000000">
                  <a:alpha val="7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D53FE662-8234-4037-817E-DA1D1BAC4D80}"/>
              </a:ext>
            </a:extLst>
          </p:cNvPr>
          <p:cNvSpPr>
            <a:spLocks noGrp="1"/>
          </p:cNvSpPr>
          <p:nvPr>
            <p:ph type="title"/>
          </p:nvPr>
        </p:nvSpPr>
        <p:spPr>
          <a:xfrm>
            <a:off x="758952" y="1143000"/>
            <a:ext cx="4572000" cy="2984701"/>
          </a:xfrm>
        </p:spPr>
        <p:txBody>
          <a:bodyPr vert="horz" lIns="91440" tIns="45720" rIns="91440" bIns="45720" rtlCol="0" anchor="b">
            <a:normAutofit/>
          </a:bodyPr>
          <a:lstStyle/>
          <a:p>
            <a:r>
              <a:rPr lang="en-US">
                <a:solidFill>
                  <a:srgbClr val="FFFFFF"/>
                </a:solidFill>
              </a:rPr>
              <a:t>The background </a:t>
            </a:r>
            <a:br>
              <a:rPr lang="en-US">
                <a:solidFill>
                  <a:srgbClr val="FFFFFF"/>
                </a:solidFill>
              </a:rPr>
            </a:br>
            <a:r>
              <a:rPr lang="en-US">
                <a:solidFill>
                  <a:srgbClr val="FFFFFF"/>
                </a:solidFill>
              </a:rPr>
              <a:t>story…..</a:t>
            </a:r>
          </a:p>
        </p:txBody>
      </p:sp>
      <p:cxnSp>
        <p:nvCxnSpPr>
          <p:cNvPr id="19" name="Straight Connector 18">
            <a:extLst>
              <a:ext uri="{FF2B5EF4-FFF2-40B4-BE49-F238E27FC236}">
                <a16:creationId xmlns:a16="http://schemas.microsoft.com/office/drawing/2014/main" id="{17726E8A-324C-4684-96F2-AFDDFB2F14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58952" y="4291242"/>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1"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05068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1E7C2C-29FA-4074-9BE6-1815A5180B34}"/>
              </a:ext>
            </a:extLst>
          </p:cNvPr>
          <p:cNvSpPr>
            <a:spLocks noGrp="1"/>
          </p:cNvSpPr>
          <p:nvPr>
            <p:ph type="title"/>
          </p:nvPr>
        </p:nvSpPr>
        <p:spPr>
          <a:xfrm>
            <a:off x="5877532" y="1063255"/>
            <a:ext cx="5312254" cy="1806727"/>
          </a:xfrm>
        </p:spPr>
        <p:txBody>
          <a:bodyPr>
            <a:normAutofit/>
          </a:bodyPr>
          <a:lstStyle/>
          <a:p>
            <a:r>
              <a:rPr lang="en-GB" sz="2900" dirty="0"/>
              <a:t>Connection to current local activities- </a:t>
            </a:r>
            <a:br>
              <a:rPr lang="en-GB" sz="2900" dirty="0"/>
            </a:br>
            <a:r>
              <a:rPr lang="en-GB" sz="2900" dirty="0"/>
              <a:t>Bishops Castle Community Partnership </a:t>
            </a:r>
          </a:p>
        </p:txBody>
      </p:sp>
      <p:pic>
        <p:nvPicPr>
          <p:cNvPr id="6" name="Picture 5" descr="A picture containing text&#10;&#10;Description automatically generated">
            <a:extLst>
              <a:ext uri="{FF2B5EF4-FFF2-40B4-BE49-F238E27FC236}">
                <a16:creationId xmlns:a16="http://schemas.microsoft.com/office/drawing/2014/main" id="{412FF3D1-2B97-4D59-95C0-366B2A9AD728}"/>
              </a:ext>
            </a:extLst>
          </p:cNvPr>
          <p:cNvPicPr>
            <a:picLocks noChangeAspect="1"/>
          </p:cNvPicPr>
          <p:nvPr/>
        </p:nvPicPr>
        <p:blipFill rotWithShape="1">
          <a:blip r:embed="rId2">
            <a:extLst>
              <a:ext uri="{28A0092B-C50C-407E-A947-70E740481C1C}">
                <a14:useLocalDpi xmlns:a14="http://schemas.microsoft.com/office/drawing/2010/main" val="0"/>
              </a:ext>
            </a:extLst>
          </a:blip>
          <a:srcRect l="15351" r="33889" b="-1"/>
          <a:stretch/>
        </p:blipFill>
        <p:spPr>
          <a:xfrm>
            <a:off x="1" y="10"/>
            <a:ext cx="5215066" cy="6857990"/>
          </a:xfrm>
          <a:custGeom>
            <a:avLst/>
            <a:gdLst/>
            <a:ahLst/>
            <a:cxnLst/>
            <a:rect l="l" t="t" r="r" b="b"/>
            <a:pathLst>
              <a:path w="5215066" h="6845983">
                <a:moveTo>
                  <a:pt x="0" y="0"/>
                </a:moveTo>
                <a:lnTo>
                  <a:pt x="3197713" y="0"/>
                </a:lnTo>
                <a:lnTo>
                  <a:pt x="3259787" y="39795"/>
                </a:lnTo>
                <a:cubicBezTo>
                  <a:pt x="4439462" y="836768"/>
                  <a:pt x="5215066" y="2186425"/>
                  <a:pt x="5215066" y="3717234"/>
                </a:cubicBezTo>
                <a:cubicBezTo>
                  <a:pt x="5215066" y="4788800"/>
                  <a:pt x="4835020" y="5771602"/>
                  <a:pt x="4202364" y="6538204"/>
                </a:cubicBezTo>
                <a:lnTo>
                  <a:pt x="3922635" y="6845983"/>
                </a:lnTo>
                <a:lnTo>
                  <a:pt x="0" y="6845983"/>
                </a:lnTo>
                <a:close/>
              </a:path>
            </a:pathLst>
          </a:custGeom>
        </p:spPr>
      </p:pic>
      <p:cxnSp>
        <p:nvCxnSpPr>
          <p:cNvPr id="18" name="Straight Connector 12">
            <a:extLst>
              <a:ext uri="{FF2B5EF4-FFF2-40B4-BE49-F238E27FC236}">
                <a16:creationId xmlns:a16="http://schemas.microsoft.com/office/drawing/2014/main" id="{C1FC086D-39EC-448D-97E7-FF232355AE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86332" y="3088919"/>
            <a:ext cx="521208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D5461F8-4D84-448F-8E04-17F0BF7267BE}"/>
              </a:ext>
            </a:extLst>
          </p:cNvPr>
          <p:cNvSpPr>
            <a:spLocks noGrp="1"/>
          </p:cNvSpPr>
          <p:nvPr>
            <p:ph idx="1"/>
          </p:nvPr>
        </p:nvSpPr>
        <p:spPr>
          <a:xfrm>
            <a:off x="5877532" y="3309582"/>
            <a:ext cx="5906478" cy="3434118"/>
          </a:xfrm>
        </p:spPr>
        <p:txBody>
          <a:bodyPr>
            <a:normAutofit fontScale="70000" lnSpcReduction="20000"/>
          </a:bodyPr>
          <a:lstStyle/>
          <a:p>
            <a:pPr marL="0" indent="0">
              <a:lnSpc>
                <a:spcPct val="100000"/>
              </a:lnSpc>
              <a:buNone/>
            </a:pPr>
            <a:r>
              <a:rPr lang="en-GB" sz="2200" b="1" dirty="0"/>
              <a:t>Community Town Plan</a:t>
            </a:r>
          </a:p>
          <a:p>
            <a:pPr marL="0" indent="0">
              <a:lnSpc>
                <a:spcPct val="100000"/>
              </a:lnSpc>
              <a:buNone/>
            </a:pPr>
            <a:endParaRPr lang="en-GB" sz="2200" b="1" dirty="0"/>
          </a:p>
          <a:p>
            <a:pPr marL="0" indent="0">
              <a:lnSpc>
                <a:spcPct val="100000"/>
              </a:lnSpc>
              <a:buNone/>
            </a:pPr>
            <a:r>
              <a:rPr lang="en-GB" sz="2200" dirty="0"/>
              <a:t>Adopted by Bishop’s Castle Town Council April 2020</a:t>
            </a:r>
          </a:p>
          <a:p>
            <a:pPr>
              <a:lnSpc>
                <a:spcPct val="100000"/>
              </a:lnSpc>
            </a:pPr>
            <a:endParaRPr lang="en-GB" sz="2200" dirty="0"/>
          </a:p>
          <a:p>
            <a:pPr>
              <a:lnSpc>
                <a:spcPct val="100000"/>
              </a:lnSpc>
            </a:pPr>
            <a:r>
              <a:rPr lang="en-GB" sz="2200" b="1" dirty="0"/>
              <a:t>Community and Services Action Plan 2020-2022:</a:t>
            </a:r>
            <a:br>
              <a:rPr lang="en-GB" sz="2200" dirty="0"/>
            </a:br>
            <a:br>
              <a:rPr lang="en-GB" sz="2200" dirty="0"/>
            </a:br>
            <a:r>
              <a:rPr lang="en-GB" sz="2200" dirty="0"/>
              <a:t>“To address the issue of continuing threats to the provision of statutory services, in particular:- 	</a:t>
            </a:r>
          </a:p>
          <a:p>
            <a:pPr>
              <a:lnSpc>
                <a:spcPct val="100000"/>
              </a:lnSpc>
            </a:pPr>
            <a:r>
              <a:rPr lang="en-GB" sz="2200" dirty="0"/>
              <a:t>develop a Community Hub to support the needs of vulnerable and other groups. A facility that promotes mental health and well-being, using creative team building and networking opportunities to develop community knowledge and skill-set, helping to form an optimistic thriving community, full of opportunity and prosperity.”</a:t>
            </a:r>
          </a:p>
          <a:p>
            <a:pPr>
              <a:lnSpc>
                <a:spcPct val="100000"/>
              </a:lnSpc>
            </a:pPr>
            <a:endParaRPr lang="en-GB" sz="1000" dirty="0"/>
          </a:p>
          <a:p>
            <a:pPr>
              <a:lnSpc>
                <a:spcPct val="100000"/>
              </a:lnSpc>
            </a:pPr>
            <a:endParaRPr lang="en-GB" sz="1000" dirty="0"/>
          </a:p>
        </p:txBody>
      </p:sp>
      <p:sp>
        <p:nvSpPr>
          <p:cNvPr id="19"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44410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D1E598-A5AC-4388-8171-D3DBCC93BFD5}"/>
              </a:ext>
            </a:extLst>
          </p:cNvPr>
          <p:cNvSpPr>
            <a:spLocks noGrp="1"/>
          </p:cNvSpPr>
          <p:nvPr>
            <p:ph type="ctrTitle"/>
          </p:nvPr>
        </p:nvSpPr>
        <p:spPr>
          <a:xfrm>
            <a:off x="7587182" y="893935"/>
            <a:ext cx="3756670" cy="3339390"/>
          </a:xfrm>
        </p:spPr>
        <p:txBody>
          <a:bodyPr anchor="b">
            <a:normAutofit/>
          </a:bodyPr>
          <a:lstStyle/>
          <a:p>
            <a:pPr algn="ctr"/>
            <a:r>
              <a:rPr lang="en-GB" sz="6000" dirty="0"/>
              <a:t>‘Bishops Castle </a:t>
            </a:r>
            <a:br>
              <a:rPr lang="en-GB" sz="6000" dirty="0"/>
            </a:br>
            <a:r>
              <a:rPr lang="en-GB" sz="6000" dirty="0"/>
              <a:t>Thrive’</a:t>
            </a:r>
          </a:p>
        </p:txBody>
      </p:sp>
      <p:sp>
        <p:nvSpPr>
          <p:cNvPr id="3" name="Subtitle 2">
            <a:extLst>
              <a:ext uri="{FF2B5EF4-FFF2-40B4-BE49-F238E27FC236}">
                <a16:creationId xmlns:a16="http://schemas.microsoft.com/office/drawing/2014/main" id="{F73DA66A-28D5-4CB0-8FB9-3C06ED406E76}"/>
              </a:ext>
            </a:extLst>
          </p:cNvPr>
          <p:cNvSpPr>
            <a:spLocks noGrp="1"/>
          </p:cNvSpPr>
          <p:nvPr>
            <p:ph type="subTitle" idx="1"/>
          </p:nvPr>
        </p:nvSpPr>
        <p:spPr>
          <a:xfrm>
            <a:off x="7587181" y="4382814"/>
            <a:ext cx="3756669" cy="1403837"/>
          </a:xfrm>
        </p:spPr>
        <p:txBody>
          <a:bodyPr anchor="t">
            <a:noAutofit/>
          </a:bodyPr>
          <a:lstStyle/>
          <a:p>
            <a:pPr algn="ctr"/>
            <a:r>
              <a:rPr lang="en-US" sz="1600" dirty="0">
                <a:latin typeface="Century Gothic" panose="020B0502020202020204" pitchFamily="34" charset="0"/>
              </a:rPr>
              <a:t>A network that supports and enhances the lives of vulnerable people as well as other groups by promoting health, wellbeing, skills and knowledge.</a:t>
            </a:r>
            <a:br>
              <a:rPr lang="en-US" sz="1600" dirty="0">
                <a:latin typeface="Century Gothic" panose="020B0502020202020204" pitchFamily="34" charset="0"/>
              </a:rPr>
            </a:br>
            <a:br>
              <a:rPr lang="en-US" sz="1600" dirty="0">
                <a:latin typeface="Century Gothic" panose="020B0502020202020204" pitchFamily="34" charset="0"/>
              </a:rPr>
            </a:br>
            <a:r>
              <a:rPr lang="en-US" sz="1600" dirty="0">
                <a:latin typeface="Century Gothic" panose="020B0502020202020204" pitchFamily="34" charset="0"/>
              </a:rPr>
              <a:t>Harnessing the talents and resources of our local community. </a:t>
            </a:r>
            <a:endParaRPr lang="en-GB" sz="1600" dirty="0">
              <a:latin typeface="Century Gothic" panose="020B0502020202020204" pitchFamily="34" charset="0"/>
            </a:endParaRPr>
          </a:p>
        </p:txBody>
      </p:sp>
      <p:pic>
        <p:nvPicPr>
          <p:cNvPr id="4" name="Picture 3" descr="Red jigsaw house on blue background">
            <a:extLst>
              <a:ext uri="{FF2B5EF4-FFF2-40B4-BE49-F238E27FC236}">
                <a16:creationId xmlns:a16="http://schemas.microsoft.com/office/drawing/2014/main" id="{9FB869A8-42AF-4622-BB63-A7494B4A85BE}"/>
              </a:ext>
            </a:extLst>
          </p:cNvPr>
          <p:cNvPicPr>
            <a:picLocks noChangeAspect="1"/>
          </p:cNvPicPr>
          <p:nvPr/>
        </p:nvPicPr>
        <p:blipFill rotWithShape="1">
          <a:blip r:embed="rId2"/>
          <a:srcRect l="41744"/>
          <a:stretch/>
        </p:blipFill>
        <p:spPr>
          <a:xfrm>
            <a:off x="20" y="10"/>
            <a:ext cx="7102529" cy="6857990"/>
          </a:xfrm>
          <a:prstGeom prst="rect">
            <a:avLst/>
          </a:prstGeom>
        </p:spPr>
      </p:pic>
      <p:sp>
        <p:nvSpPr>
          <p:cNvPr id="11"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427317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2CEB5-2B4A-4FC8-909F-DAAB41F724E4}"/>
              </a:ext>
            </a:extLst>
          </p:cNvPr>
          <p:cNvSpPr>
            <a:spLocks noGrp="1"/>
          </p:cNvSpPr>
          <p:nvPr>
            <p:ph type="title"/>
          </p:nvPr>
        </p:nvSpPr>
        <p:spPr>
          <a:xfrm>
            <a:off x="789884" y="353112"/>
            <a:ext cx="3831336" cy="4754880"/>
          </a:xfrm>
        </p:spPr>
        <p:txBody>
          <a:bodyPr/>
          <a:lstStyle/>
          <a:p>
            <a:r>
              <a:rPr lang="en-GB" dirty="0"/>
              <a:t>Our Steering Group </a:t>
            </a:r>
          </a:p>
        </p:txBody>
      </p:sp>
      <p:sp>
        <p:nvSpPr>
          <p:cNvPr id="3" name="Content Placeholder 2">
            <a:extLst>
              <a:ext uri="{FF2B5EF4-FFF2-40B4-BE49-F238E27FC236}">
                <a16:creationId xmlns:a16="http://schemas.microsoft.com/office/drawing/2014/main" id="{E9E02589-5A3F-498C-8A8F-2255A931BE13}"/>
              </a:ext>
            </a:extLst>
          </p:cNvPr>
          <p:cNvSpPr>
            <a:spLocks noGrp="1"/>
          </p:cNvSpPr>
          <p:nvPr>
            <p:ph idx="1"/>
          </p:nvPr>
        </p:nvSpPr>
        <p:spPr>
          <a:xfrm>
            <a:off x="3916530" y="576786"/>
            <a:ext cx="6718688" cy="4754880"/>
          </a:xfrm>
        </p:spPr>
        <p:txBody>
          <a:bodyPr/>
          <a:lstStyle/>
          <a:p>
            <a:pPr marL="0" indent="0">
              <a:buNone/>
            </a:pPr>
            <a:r>
              <a:rPr lang="en-GB" b="1" dirty="0"/>
              <a:t>‘Bishop’s Castle Thrive’</a:t>
            </a:r>
            <a:r>
              <a:rPr lang="en-GB" dirty="0"/>
              <a:t> has a steering group that has representatives from local groups that have community enrichment as their main ethos. </a:t>
            </a:r>
            <a:br>
              <a:rPr lang="en-GB" dirty="0"/>
            </a:br>
            <a:br>
              <a:rPr lang="en-GB" dirty="0"/>
            </a:br>
            <a:r>
              <a:rPr lang="en-GB" dirty="0"/>
              <a:t>Our steering group consists of 6 members who are dedicated to the concept.</a:t>
            </a:r>
            <a:br>
              <a:rPr lang="en-GB" dirty="0"/>
            </a:br>
            <a:br>
              <a:rPr lang="en-GB" dirty="0"/>
            </a:br>
            <a:r>
              <a:rPr lang="en-GB" dirty="0"/>
              <a:t>These representatives are from the following organisations:</a:t>
            </a:r>
            <a:endParaRPr lang="en-GB" b="1" dirty="0"/>
          </a:p>
          <a:p>
            <a:endParaRPr lang="en-GB" b="1" dirty="0"/>
          </a:p>
        </p:txBody>
      </p:sp>
      <p:pic>
        <p:nvPicPr>
          <p:cNvPr id="4" name="Picture 3">
            <a:extLst>
              <a:ext uri="{FF2B5EF4-FFF2-40B4-BE49-F238E27FC236}">
                <a16:creationId xmlns:a16="http://schemas.microsoft.com/office/drawing/2014/main" id="{AD5E2D52-8012-4912-BB9C-4D303465E56B}"/>
              </a:ext>
            </a:extLst>
          </p:cNvPr>
          <p:cNvPicPr>
            <a:picLocks noChangeAspect="1"/>
          </p:cNvPicPr>
          <p:nvPr/>
        </p:nvPicPr>
        <p:blipFill>
          <a:blip r:embed="rId2"/>
          <a:stretch>
            <a:fillRect/>
          </a:stretch>
        </p:blipFill>
        <p:spPr>
          <a:xfrm>
            <a:off x="20526" y="5165708"/>
            <a:ext cx="5322813" cy="1210940"/>
          </a:xfrm>
          <a:prstGeom prst="rect">
            <a:avLst/>
          </a:prstGeom>
        </p:spPr>
      </p:pic>
      <p:sp>
        <p:nvSpPr>
          <p:cNvPr id="7" name="TextBox 6">
            <a:extLst>
              <a:ext uri="{FF2B5EF4-FFF2-40B4-BE49-F238E27FC236}">
                <a16:creationId xmlns:a16="http://schemas.microsoft.com/office/drawing/2014/main" id="{D0017C45-B2BE-4FFA-9F93-E7D394EFCFA1}"/>
              </a:ext>
            </a:extLst>
          </p:cNvPr>
          <p:cNvSpPr txBox="1"/>
          <p:nvPr/>
        </p:nvSpPr>
        <p:spPr>
          <a:xfrm>
            <a:off x="5679696" y="3941835"/>
            <a:ext cx="2891118" cy="646331"/>
          </a:xfrm>
          <a:prstGeom prst="rect">
            <a:avLst/>
          </a:prstGeom>
          <a:noFill/>
        </p:spPr>
        <p:txBody>
          <a:bodyPr wrap="square" rtlCol="0">
            <a:spAutoFit/>
          </a:bodyPr>
          <a:lstStyle/>
          <a:p>
            <a:pPr marL="285750" indent="-285750">
              <a:buFont typeface="Arial" panose="020B0604020202020204" pitchFamily="34" charset="0"/>
              <a:buChar char="•"/>
            </a:pPr>
            <a:r>
              <a:rPr lang="en-GB" b="1" dirty="0"/>
              <a:t>Enterprise South West Shropshire</a:t>
            </a:r>
            <a:endParaRPr lang="en-GB" dirty="0"/>
          </a:p>
        </p:txBody>
      </p:sp>
      <p:sp>
        <p:nvSpPr>
          <p:cNvPr id="8" name="TextBox 7">
            <a:extLst>
              <a:ext uri="{FF2B5EF4-FFF2-40B4-BE49-F238E27FC236}">
                <a16:creationId xmlns:a16="http://schemas.microsoft.com/office/drawing/2014/main" id="{DBF2672B-5A05-4E1D-BEFE-F1166CEBF34A}"/>
              </a:ext>
            </a:extLst>
          </p:cNvPr>
          <p:cNvSpPr txBox="1"/>
          <p:nvPr/>
        </p:nvSpPr>
        <p:spPr>
          <a:xfrm>
            <a:off x="5621885" y="6011707"/>
            <a:ext cx="3307977" cy="646331"/>
          </a:xfrm>
          <a:prstGeom prst="rect">
            <a:avLst/>
          </a:prstGeom>
          <a:noFill/>
        </p:spPr>
        <p:txBody>
          <a:bodyPr wrap="square" rtlCol="0">
            <a:spAutoFit/>
          </a:bodyPr>
          <a:lstStyle/>
          <a:p>
            <a:pPr marL="285750" indent="-285750">
              <a:buFont typeface="Arial" panose="020B0604020202020204" pitchFamily="34" charset="0"/>
              <a:buChar char="•"/>
            </a:pPr>
            <a:r>
              <a:rPr lang="en-GB" b="1" dirty="0"/>
              <a:t>Bishop’s Castle &amp; District Community Land Trust</a:t>
            </a:r>
            <a:endParaRPr lang="en-GB" dirty="0"/>
          </a:p>
        </p:txBody>
      </p:sp>
      <p:sp>
        <p:nvSpPr>
          <p:cNvPr id="9" name="TextBox 8">
            <a:extLst>
              <a:ext uri="{FF2B5EF4-FFF2-40B4-BE49-F238E27FC236}">
                <a16:creationId xmlns:a16="http://schemas.microsoft.com/office/drawing/2014/main" id="{11EDB81D-06D5-4128-A8C5-395891C0CCD3}"/>
              </a:ext>
            </a:extLst>
          </p:cNvPr>
          <p:cNvSpPr txBox="1"/>
          <p:nvPr/>
        </p:nvSpPr>
        <p:spPr>
          <a:xfrm>
            <a:off x="5665439" y="5328866"/>
            <a:ext cx="3106270" cy="646331"/>
          </a:xfrm>
          <a:prstGeom prst="rect">
            <a:avLst/>
          </a:prstGeom>
          <a:noFill/>
        </p:spPr>
        <p:txBody>
          <a:bodyPr wrap="square" rtlCol="0">
            <a:spAutoFit/>
          </a:bodyPr>
          <a:lstStyle/>
          <a:p>
            <a:pPr marL="285750" indent="-285750">
              <a:buFont typeface="Arial" panose="020B0604020202020204" pitchFamily="34" charset="0"/>
              <a:buChar char="•"/>
            </a:pPr>
            <a:r>
              <a:rPr lang="en-GB" b="1" dirty="0"/>
              <a:t>Bishop’s Castle Community Food Bank</a:t>
            </a:r>
            <a:endParaRPr lang="en-GB" dirty="0"/>
          </a:p>
        </p:txBody>
      </p:sp>
      <p:sp>
        <p:nvSpPr>
          <p:cNvPr id="10" name="TextBox 9">
            <a:extLst>
              <a:ext uri="{FF2B5EF4-FFF2-40B4-BE49-F238E27FC236}">
                <a16:creationId xmlns:a16="http://schemas.microsoft.com/office/drawing/2014/main" id="{2E2C665F-BD9C-4CB2-9CB2-93BED0D5EE53}"/>
              </a:ext>
            </a:extLst>
          </p:cNvPr>
          <p:cNvSpPr txBox="1"/>
          <p:nvPr/>
        </p:nvSpPr>
        <p:spPr>
          <a:xfrm>
            <a:off x="5665439" y="4682535"/>
            <a:ext cx="2447365" cy="646331"/>
          </a:xfrm>
          <a:prstGeom prst="rect">
            <a:avLst/>
          </a:prstGeom>
          <a:noFill/>
        </p:spPr>
        <p:txBody>
          <a:bodyPr wrap="square" rtlCol="0">
            <a:spAutoFit/>
          </a:bodyPr>
          <a:lstStyle/>
          <a:p>
            <a:pPr marL="285750" indent="-285750">
              <a:buFont typeface="Arial" panose="020B0604020202020204" pitchFamily="34" charset="0"/>
              <a:buChar char="•"/>
            </a:pPr>
            <a:r>
              <a:rPr lang="en-GB" b="1" dirty="0"/>
              <a:t>Bishop’s Castle Town Council</a:t>
            </a:r>
            <a:endParaRPr lang="en-GB" dirty="0"/>
          </a:p>
        </p:txBody>
      </p:sp>
      <p:sp>
        <p:nvSpPr>
          <p:cNvPr id="11" name="TextBox 10">
            <a:extLst>
              <a:ext uri="{FF2B5EF4-FFF2-40B4-BE49-F238E27FC236}">
                <a16:creationId xmlns:a16="http://schemas.microsoft.com/office/drawing/2014/main" id="{8AA68D07-EC1F-427B-8AD3-9DC9D3481CB1}"/>
              </a:ext>
            </a:extLst>
          </p:cNvPr>
          <p:cNvSpPr txBox="1"/>
          <p:nvPr/>
        </p:nvSpPr>
        <p:spPr>
          <a:xfrm>
            <a:off x="5665439" y="3278650"/>
            <a:ext cx="3106270" cy="646331"/>
          </a:xfrm>
          <a:prstGeom prst="rect">
            <a:avLst/>
          </a:prstGeom>
          <a:noFill/>
        </p:spPr>
        <p:txBody>
          <a:bodyPr wrap="square" rtlCol="0">
            <a:spAutoFit/>
          </a:bodyPr>
          <a:lstStyle/>
          <a:p>
            <a:pPr marL="285750" indent="-285750">
              <a:buFont typeface="Arial" panose="020B0604020202020204" pitchFamily="34" charset="0"/>
              <a:buChar char="•"/>
            </a:pPr>
            <a:r>
              <a:rPr lang="en-GB" b="1" dirty="0"/>
              <a:t>Bishop’s Castle Community Partnership</a:t>
            </a:r>
            <a:endParaRPr lang="en-GB" dirty="0"/>
          </a:p>
        </p:txBody>
      </p:sp>
      <p:pic>
        <p:nvPicPr>
          <p:cNvPr id="13" name="Picture 12" descr="A person standing next to a board&#10;&#10;Description automatically generated with medium confidence">
            <a:extLst>
              <a:ext uri="{FF2B5EF4-FFF2-40B4-BE49-F238E27FC236}">
                <a16:creationId xmlns:a16="http://schemas.microsoft.com/office/drawing/2014/main" id="{344662A4-032D-44A3-B1AC-77BBCE3329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13" y="3135366"/>
            <a:ext cx="1953659" cy="1953659"/>
          </a:xfrm>
          <a:prstGeom prst="rect">
            <a:avLst/>
          </a:prstGeom>
        </p:spPr>
      </p:pic>
      <p:pic>
        <p:nvPicPr>
          <p:cNvPr id="16" name="Picture 15" descr="Text&#10;&#10;Description automatically generated with medium confidence">
            <a:extLst>
              <a:ext uri="{FF2B5EF4-FFF2-40B4-BE49-F238E27FC236}">
                <a16:creationId xmlns:a16="http://schemas.microsoft.com/office/drawing/2014/main" id="{3D30CF56-8EC0-42E0-9159-46FE6B5862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1123" y="3135366"/>
            <a:ext cx="1939195" cy="1939195"/>
          </a:xfrm>
          <a:prstGeom prst="rect">
            <a:avLst/>
          </a:prstGeom>
        </p:spPr>
      </p:pic>
      <p:pic>
        <p:nvPicPr>
          <p:cNvPr id="18" name="Picture 17" descr="A picture containing text, cluttered&#10;&#10;Description automatically generated">
            <a:extLst>
              <a:ext uri="{FF2B5EF4-FFF2-40B4-BE49-F238E27FC236}">
                <a16:creationId xmlns:a16="http://schemas.microsoft.com/office/drawing/2014/main" id="{FB56A6C2-9B04-43CB-97D1-EAF98C8777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3593" y="2583579"/>
            <a:ext cx="1981006" cy="4074459"/>
          </a:xfrm>
          <a:prstGeom prst="rect">
            <a:avLst/>
          </a:prstGeom>
        </p:spPr>
      </p:pic>
    </p:spTree>
    <p:extLst>
      <p:ext uri="{BB962C8B-B14F-4D97-AF65-F5344CB8AC3E}">
        <p14:creationId xmlns:p14="http://schemas.microsoft.com/office/powerpoint/2010/main" val="230227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ppt_x"/>
                                          </p:val>
                                        </p:tav>
                                        <p:tav tm="100000">
                                          <p:val>
                                            <p:strVal val="#ppt_x"/>
                                          </p:val>
                                        </p:tav>
                                      </p:tavLst>
                                    </p:anim>
                                    <p:anim calcmode="lin" valueType="num">
                                      <p:cBhvr additive="base">
                                        <p:cTn id="4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ppt_x"/>
                                          </p:val>
                                        </p:tav>
                                        <p:tav tm="100000">
                                          <p:val>
                                            <p:strVal val="#ppt_x"/>
                                          </p:val>
                                        </p:tav>
                                      </p:tavLst>
                                    </p:anim>
                                    <p:anim calcmode="lin" valueType="num">
                                      <p:cBhvr additive="base">
                                        <p:cTn id="5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8C869A-D1B4-46A6-8C4F-C8E2474AD243}"/>
              </a:ext>
            </a:extLst>
          </p:cNvPr>
          <p:cNvSpPr>
            <a:spLocks noGrp="1"/>
          </p:cNvSpPr>
          <p:nvPr>
            <p:ph type="title"/>
          </p:nvPr>
        </p:nvSpPr>
        <p:spPr>
          <a:xfrm>
            <a:off x="8187850" y="917281"/>
            <a:ext cx="4155202" cy="1706649"/>
          </a:xfrm>
        </p:spPr>
        <p:txBody>
          <a:bodyPr anchor="ctr">
            <a:normAutofit fontScale="90000"/>
          </a:bodyPr>
          <a:lstStyle/>
          <a:p>
            <a:r>
              <a:rPr lang="en-GB" sz="6700" dirty="0"/>
              <a:t>What’s the demand? </a:t>
            </a:r>
            <a:br>
              <a:rPr lang="en-GB" sz="4800" dirty="0"/>
            </a:br>
            <a:r>
              <a:rPr lang="en-GB" sz="4800" dirty="0"/>
              <a:t>One year into COVID-19</a:t>
            </a:r>
            <a:br>
              <a:rPr lang="en-GB" sz="4800" dirty="0"/>
            </a:br>
            <a:endParaRPr lang="en-GB" sz="4800" dirty="0"/>
          </a:p>
        </p:txBody>
      </p:sp>
      <p:pic>
        <p:nvPicPr>
          <p:cNvPr id="4" name="Picture 3">
            <a:extLst>
              <a:ext uri="{FF2B5EF4-FFF2-40B4-BE49-F238E27FC236}">
                <a16:creationId xmlns:a16="http://schemas.microsoft.com/office/drawing/2014/main" id="{CEE0A767-A5C0-4713-8B3C-434AAE04A38D}"/>
              </a:ext>
            </a:extLst>
          </p:cNvPr>
          <p:cNvPicPr>
            <a:picLocks noChangeAspect="1"/>
          </p:cNvPicPr>
          <p:nvPr/>
        </p:nvPicPr>
        <p:blipFill rotWithShape="1">
          <a:blip r:embed="rId2"/>
          <a:srcRect l="-1" t="38516" r="2" b="23"/>
          <a:stretch/>
        </p:blipFill>
        <p:spPr>
          <a:xfrm>
            <a:off x="151052" y="172888"/>
            <a:ext cx="7230556" cy="6632861"/>
          </a:xfrm>
          <a:prstGeom prst="rect">
            <a:avLst/>
          </a:prstGeom>
        </p:spPr>
      </p:pic>
      <p:cxnSp>
        <p:nvCxnSpPr>
          <p:cNvPr id="33" name="Straight Connector 32">
            <a:extLst>
              <a:ext uri="{FF2B5EF4-FFF2-40B4-BE49-F238E27FC236}">
                <a16:creationId xmlns:a16="http://schemas.microsoft.com/office/drawing/2014/main" id="{61A0812C-8DCE-4CA2-904B-A5A5C12CA4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2660" y="1005840"/>
            <a:ext cx="0" cy="5852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59DB397-F91E-4567-98E2-2CC1CF09D016}"/>
              </a:ext>
            </a:extLst>
          </p:cNvPr>
          <p:cNvSpPr>
            <a:spLocks noGrp="1"/>
          </p:cNvSpPr>
          <p:nvPr>
            <p:ph idx="1"/>
          </p:nvPr>
        </p:nvSpPr>
        <p:spPr>
          <a:xfrm>
            <a:off x="8187850" y="3205901"/>
            <a:ext cx="3541205" cy="3158160"/>
          </a:xfrm>
        </p:spPr>
        <p:txBody>
          <a:bodyPr>
            <a:normAutofit lnSpcReduction="10000"/>
          </a:bodyPr>
          <a:lstStyle/>
          <a:p>
            <a:r>
              <a:rPr lang="en-GB" dirty="0"/>
              <a:t>Recovery of community health and well being  is important and needed.</a:t>
            </a:r>
          </a:p>
          <a:p>
            <a:r>
              <a:rPr lang="en-GB" dirty="0"/>
              <a:t>We need to look at the community in a holistic way and understand how we can help community needs and promote inclusion and prosperity in all  groups.</a:t>
            </a:r>
          </a:p>
        </p:txBody>
      </p:sp>
      <p:sp>
        <p:nvSpPr>
          <p:cNvPr id="35"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772332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EEEA6-2685-4A78-BCFA-C9A14C18EEC7}"/>
              </a:ext>
            </a:extLst>
          </p:cNvPr>
          <p:cNvSpPr>
            <a:spLocks noGrp="1"/>
          </p:cNvSpPr>
          <p:nvPr>
            <p:ph type="title"/>
          </p:nvPr>
        </p:nvSpPr>
        <p:spPr>
          <a:xfrm>
            <a:off x="350738" y="154795"/>
            <a:ext cx="3831336" cy="3094591"/>
          </a:xfrm>
        </p:spPr>
        <p:txBody>
          <a:bodyPr/>
          <a:lstStyle/>
          <a:p>
            <a:r>
              <a:rPr lang="en-GB" dirty="0"/>
              <a:t>What’s the demand? </a:t>
            </a:r>
            <a:br>
              <a:rPr lang="en-GB" dirty="0"/>
            </a:br>
            <a:endParaRPr lang="en-GB" dirty="0"/>
          </a:p>
        </p:txBody>
      </p:sp>
      <p:sp>
        <p:nvSpPr>
          <p:cNvPr id="3" name="Content Placeholder 2">
            <a:extLst>
              <a:ext uri="{FF2B5EF4-FFF2-40B4-BE49-F238E27FC236}">
                <a16:creationId xmlns:a16="http://schemas.microsoft.com/office/drawing/2014/main" id="{6E86624B-ACA1-4653-9208-D45ADF3DFC64}"/>
              </a:ext>
            </a:extLst>
          </p:cNvPr>
          <p:cNvSpPr>
            <a:spLocks noGrp="1"/>
          </p:cNvSpPr>
          <p:nvPr>
            <p:ph idx="1"/>
          </p:nvPr>
        </p:nvSpPr>
        <p:spPr>
          <a:xfrm>
            <a:off x="4412201" y="3468674"/>
            <a:ext cx="3629010" cy="1167363"/>
          </a:xfrm>
        </p:spPr>
        <p:txBody>
          <a:bodyPr>
            <a:normAutofit fontScale="92500" lnSpcReduction="20000"/>
          </a:bodyPr>
          <a:lstStyle/>
          <a:p>
            <a:pPr marL="0" lvl="0" indent="0">
              <a:buNone/>
            </a:pPr>
            <a:r>
              <a:rPr lang="en-GB" dirty="0"/>
              <a:t>Social isolation - significant number of people aged 50+ living alone in Bishop’s Castle compared to national average</a:t>
            </a:r>
          </a:p>
        </p:txBody>
      </p:sp>
      <p:sp>
        <p:nvSpPr>
          <p:cNvPr id="5" name="TextBox 4">
            <a:extLst>
              <a:ext uri="{FF2B5EF4-FFF2-40B4-BE49-F238E27FC236}">
                <a16:creationId xmlns:a16="http://schemas.microsoft.com/office/drawing/2014/main" id="{02A9F171-A814-4828-B71B-001FF4AE573F}"/>
              </a:ext>
            </a:extLst>
          </p:cNvPr>
          <p:cNvSpPr txBox="1"/>
          <p:nvPr/>
        </p:nvSpPr>
        <p:spPr>
          <a:xfrm>
            <a:off x="405462" y="1714840"/>
            <a:ext cx="4253948" cy="369332"/>
          </a:xfrm>
          <a:prstGeom prst="rect">
            <a:avLst/>
          </a:prstGeom>
          <a:noFill/>
        </p:spPr>
        <p:txBody>
          <a:bodyPr wrap="square" rtlCol="0">
            <a:spAutoFit/>
          </a:bodyPr>
          <a:lstStyle/>
          <a:p>
            <a:r>
              <a:rPr lang="en-GB" dirty="0">
                <a:solidFill>
                  <a:schemeClr val="tx1">
                    <a:lumMod val="65000"/>
                    <a:lumOff val="35000"/>
                  </a:schemeClr>
                </a:solidFill>
              </a:rPr>
              <a:t>What’s the Demand / Evidence?</a:t>
            </a:r>
          </a:p>
        </p:txBody>
      </p:sp>
      <p:sp>
        <p:nvSpPr>
          <p:cNvPr id="4" name="TextBox 3">
            <a:extLst>
              <a:ext uri="{FF2B5EF4-FFF2-40B4-BE49-F238E27FC236}">
                <a16:creationId xmlns:a16="http://schemas.microsoft.com/office/drawing/2014/main" id="{6DD3CD1A-637C-421E-AB03-F58606DE63A0}"/>
              </a:ext>
            </a:extLst>
          </p:cNvPr>
          <p:cNvSpPr txBox="1"/>
          <p:nvPr/>
        </p:nvSpPr>
        <p:spPr>
          <a:xfrm>
            <a:off x="350738" y="2303461"/>
            <a:ext cx="3629009" cy="646331"/>
          </a:xfrm>
          <a:prstGeom prst="rect">
            <a:avLst/>
          </a:prstGeom>
          <a:noFill/>
        </p:spPr>
        <p:txBody>
          <a:bodyPr wrap="square" rtlCol="0">
            <a:spAutoFit/>
          </a:bodyPr>
          <a:lstStyle/>
          <a:p>
            <a:r>
              <a:rPr lang="en-US" dirty="0"/>
              <a:t>9 suicides among young people in the 5 years preceding 2020</a:t>
            </a:r>
          </a:p>
        </p:txBody>
      </p:sp>
      <p:sp>
        <p:nvSpPr>
          <p:cNvPr id="6" name="TextBox 5">
            <a:extLst>
              <a:ext uri="{FF2B5EF4-FFF2-40B4-BE49-F238E27FC236}">
                <a16:creationId xmlns:a16="http://schemas.microsoft.com/office/drawing/2014/main" id="{CDA42425-7F88-4621-9F1F-9ECD6C75E828}"/>
              </a:ext>
            </a:extLst>
          </p:cNvPr>
          <p:cNvSpPr txBox="1"/>
          <p:nvPr/>
        </p:nvSpPr>
        <p:spPr>
          <a:xfrm>
            <a:off x="350738" y="3145509"/>
            <a:ext cx="3234226" cy="646331"/>
          </a:xfrm>
          <a:prstGeom prst="rect">
            <a:avLst/>
          </a:prstGeom>
          <a:noFill/>
        </p:spPr>
        <p:txBody>
          <a:bodyPr wrap="square" rtlCol="0">
            <a:spAutoFit/>
          </a:bodyPr>
          <a:lstStyle/>
          <a:p>
            <a:r>
              <a:rPr lang="en-US" dirty="0"/>
              <a:t>37% increase in Free School Meals in Shropshire 2019-20</a:t>
            </a:r>
          </a:p>
        </p:txBody>
      </p:sp>
      <p:sp>
        <p:nvSpPr>
          <p:cNvPr id="7" name="TextBox 6">
            <a:extLst>
              <a:ext uri="{FF2B5EF4-FFF2-40B4-BE49-F238E27FC236}">
                <a16:creationId xmlns:a16="http://schemas.microsoft.com/office/drawing/2014/main" id="{003E6161-334A-4DDF-A07B-1C2F2DEE63E8}"/>
              </a:ext>
            </a:extLst>
          </p:cNvPr>
          <p:cNvSpPr txBox="1"/>
          <p:nvPr/>
        </p:nvSpPr>
        <p:spPr>
          <a:xfrm>
            <a:off x="4448734" y="572221"/>
            <a:ext cx="3674508" cy="923330"/>
          </a:xfrm>
          <a:prstGeom prst="rect">
            <a:avLst/>
          </a:prstGeom>
          <a:noFill/>
        </p:spPr>
        <p:txBody>
          <a:bodyPr wrap="square" rtlCol="0">
            <a:spAutoFit/>
          </a:bodyPr>
          <a:lstStyle/>
          <a:p>
            <a:r>
              <a:rPr lang="en-US" dirty="0"/>
              <a:t>The Food Bank was only established April 2020 – now has about 85 clients per week </a:t>
            </a:r>
          </a:p>
        </p:txBody>
      </p:sp>
      <p:sp>
        <p:nvSpPr>
          <p:cNvPr id="8" name="TextBox 7">
            <a:extLst>
              <a:ext uri="{FF2B5EF4-FFF2-40B4-BE49-F238E27FC236}">
                <a16:creationId xmlns:a16="http://schemas.microsoft.com/office/drawing/2014/main" id="{EB39A916-F797-4849-9DCD-8A5D4519A427}"/>
              </a:ext>
            </a:extLst>
          </p:cNvPr>
          <p:cNvSpPr txBox="1"/>
          <p:nvPr/>
        </p:nvSpPr>
        <p:spPr>
          <a:xfrm>
            <a:off x="382019" y="3864275"/>
            <a:ext cx="3768772" cy="923330"/>
          </a:xfrm>
          <a:prstGeom prst="rect">
            <a:avLst/>
          </a:prstGeom>
          <a:noFill/>
        </p:spPr>
        <p:txBody>
          <a:bodyPr wrap="square" rtlCol="0">
            <a:spAutoFit/>
          </a:bodyPr>
          <a:lstStyle/>
          <a:p>
            <a:r>
              <a:rPr lang="en-US" dirty="0"/>
              <a:t>Little provision for regular and </a:t>
            </a:r>
            <a:r>
              <a:rPr lang="en-US" dirty="0" err="1"/>
              <a:t>organised</a:t>
            </a:r>
            <a:r>
              <a:rPr lang="en-US" dirty="0"/>
              <a:t> leisure activities for children and young people </a:t>
            </a:r>
          </a:p>
        </p:txBody>
      </p:sp>
      <p:sp>
        <p:nvSpPr>
          <p:cNvPr id="9" name="TextBox 8">
            <a:extLst>
              <a:ext uri="{FF2B5EF4-FFF2-40B4-BE49-F238E27FC236}">
                <a16:creationId xmlns:a16="http://schemas.microsoft.com/office/drawing/2014/main" id="{71FD9886-EE54-4561-A772-68691BBC2224}"/>
              </a:ext>
            </a:extLst>
          </p:cNvPr>
          <p:cNvSpPr txBox="1"/>
          <p:nvPr/>
        </p:nvSpPr>
        <p:spPr>
          <a:xfrm>
            <a:off x="350737" y="4875626"/>
            <a:ext cx="3629010" cy="1200329"/>
          </a:xfrm>
          <a:prstGeom prst="rect">
            <a:avLst/>
          </a:prstGeom>
          <a:noFill/>
        </p:spPr>
        <p:txBody>
          <a:bodyPr wrap="square" rtlCol="0">
            <a:spAutoFit/>
          </a:bodyPr>
          <a:lstStyle/>
          <a:p>
            <a:r>
              <a:rPr lang="en-US" dirty="0"/>
              <a:t>Post-16 education travel costs are costly - preventing many young people accessing further education</a:t>
            </a:r>
          </a:p>
        </p:txBody>
      </p:sp>
      <p:sp>
        <p:nvSpPr>
          <p:cNvPr id="10" name="TextBox 9">
            <a:extLst>
              <a:ext uri="{FF2B5EF4-FFF2-40B4-BE49-F238E27FC236}">
                <a16:creationId xmlns:a16="http://schemas.microsoft.com/office/drawing/2014/main" id="{5D8EB9FC-80C9-4048-8C5C-63C2AE2E610A}"/>
              </a:ext>
            </a:extLst>
          </p:cNvPr>
          <p:cNvSpPr txBox="1"/>
          <p:nvPr/>
        </p:nvSpPr>
        <p:spPr>
          <a:xfrm>
            <a:off x="350737" y="6110410"/>
            <a:ext cx="3234226" cy="646331"/>
          </a:xfrm>
          <a:prstGeom prst="rect">
            <a:avLst/>
          </a:prstGeom>
          <a:noFill/>
        </p:spPr>
        <p:txBody>
          <a:bodyPr wrap="square" rtlCol="0">
            <a:spAutoFit/>
          </a:bodyPr>
          <a:lstStyle/>
          <a:p>
            <a:r>
              <a:rPr lang="en-US" dirty="0"/>
              <a:t>Limited job opportunities in the Town</a:t>
            </a:r>
          </a:p>
        </p:txBody>
      </p:sp>
      <p:sp>
        <p:nvSpPr>
          <p:cNvPr id="11" name="TextBox 10">
            <a:extLst>
              <a:ext uri="{FF2B5EF4-FFF2-40B4-BE49-F238E27FC236}">
                <a16:creationId xmlns:a16="http://schemas.microsoft.com/office/drawing/2014/main" id="{90A82B9F-6D50-46F2-A952-66ACC2573542}"/>
              </a:ext>
            </a:extLst>
          </p:cNvPr>
          <p:cNvSpPr txBox="1"/>
          <p:nvPr/>
        </p:nvSpPr>
        <p:spPr>
          <a:xfrm>
            <a:off x="4412201" y="4737126"/>
            <a:ext cx="3234226" cy="1477328"/>
          </a:xfrm>
          <a:prstGeom prst="rect">
            <a:avLst/>
          </a:prstGeom>
          <a:noFill/>
        </p:spPr>
        <p:txBody>
          <a:bodyPr wrap="square" rtlCol="0">
            <a:spAutoFit/>
          </a:bodyPr>
          <a:lstStyle/>
          <a:p>
            <a:r>
              <a:rPr lang="en-US" dirty="0"/>
              <a:t>Limited public transport services makes access to advice and advocacy services such as Citizens Advice difficult </a:t>
            </a:r>
          </a:p>
        </p:txBody>
      </p:sp>
      <p:sp>
        <p:nvSpPr>
          <p:cNvPr id="13" name="TextBox 12">
            <a:extLst>
              <a:ext uri="{FF2B5EF4-FFF2-40B4-BE49-F238E27FC236}">
                <a16:creationId xmlns:a16="http://schemas.microsoft.com/office/drawing/2014/main" id="{F2287891-532F-4B5B-B4A7-6F2C8E01552D}"/>
              </a:ext>
            </a:extLst>
          </p:cNvPr>
          <p:cNvSpPr txBox="1"/>
          <p:nvPr/>
        </p:nvSpPr>
        <p:spPr>
          <a:xfrm>
            <a:off x="4448734" y="1840144"/>
            <a:ext cx="3004072" cy="1477328"/>
          </a:xfrm>
          <a:prstGeom prst="rect">
            <a:avLst/>
          </a:prstGeom>
          <a:noFill/>
        </p:spPr>
        <p:txBody>
          <a:bodyPr wrap="square" rtlCol="0">
            <a:spAutoFit/>
          </a:bodyPr>
          <a:lstStyle/>
          <a:p>
            <a:r>
              <a:rPr lang="en-US" dirty="0"/>
              <a:t>High proportion of older people in Bishop’s Castle - 23.9% aged 65 and over, compared with 16.3% nationally </a:t>
            </a:r>
          </a:p>
        </p:txBody>
      </p:sp>
      <p:pic>
        <p:nvPicPr>
          <p:cNvPr id="15" name="Picture 14" descr="A person looking at a map&#10;&#10;Description automatically generated with low confidence">
            <a:extLst>
              <a:ext uri="{FF2B5EF4-FFF2-40B4-BE49-F238E27FC236}">
                <a16:creationId xmlns:a16="http://schemas.microsoft.com/office/drawing/2014/main" id="{31277E74-BF70-4E17-9405-06D40D7863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4758" y="1234612"/>
            <a:ext cx="4337242" cy="2893419"/>
          </a:xfrm>
          <a:prstGeom prst="rect">
            <a:avLst/>
          </a:prstGeom>
          <a:effectLst>
            <a:softEdge rad="63500"/>
          </a:effectLst>
        </p:spPr>
      </p:pic>
    </p:spTree>
    <p:extLst>
      <p:ext uri="{BB962C8B-B14F-4D97-AF65-F5344CB8AC3E}">
        <p14:creationId xmlns:p14="http://schemas.microsoft.com/office/powerpoint/2010/main" val="257633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 calcmode="lin" valueType="num">
                                      <p:cBhvr additive="base">
                                        <p:cTn id="4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7" grpId="0"/>
      <p:bldP spid="8" grpId="0"/>
      <p:bldP spid="9" grpId="0"/>
      <p:bldP spid="10"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1FCEAB-CC21-4D5C-B8C7-2FBCE2313091}"/>
              </a:ext>
            </a:extLst>
          </p:cNvPr>
          <p:cNvSpPr>
            <a:spLocks noGrp="1"/>
          </p:cNvSpPr>
          <p:nvPr>
            <p:ph type="title"/>
          </p:nvPr>
        </p:nvSpPr>
        <p:spPr>
          <a:xfrm>
            <a:off x="7885744" y="691762"/>
            <a:ext cx="3541205" cy="1706649"/>
          </a:xfrm>
        </p:spPr>
        <p:txBody>
          <a:bodyPr vert="horz" lIns="91440" tIns="45720" rIns="91440" bIns="45720" rtlCol="0" anchor="ctr">
            <a:normAutofit fontScale="90000"/>
          </a:bodyPr>
          <a:lstStyle/>
          <a:p>
            <a:r>
              <a:rPr lang="en-US" sz="3000" i="1" kern="1200" spc="100" baseline="0" dirty="0">
                <a:latin typeface="+mj-lt"/>
                <a:ea typeface="+mj-ea"/>
                <a:cs typeface="+mj-cs"/>
              </a:rPr>
              <a:t>Creating a network with community engagement &amp; inclusion</a:t>
            </a:r>
          </a:p>
        </p:txBody>
      </p:sp>
      <p:cxnSp>
        <p:nvCxnSpPr>
          <p:cNvPr id="45" name="Straight Connector 44">
            <a:extLst>
              <a:ext uri="{FF2B5EF4-FFF2-40B4-BE49-F238E27FC236}">
                <a16:creationId xmlns:a16="http://schemas.microsoft.com/office/drawing/2014/main" id="{61A0812C-8DCE-4CA2-904B-A5A5C12CA4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2660" y="1005840"/>
            <a:ext cx="0" cy="5852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Content Placeholder 39">
            <a:extLst>
              <a:ext uri="{FF2B5EF4-FFF2-40B4-BE49-F238E27FC236}">
                <a16:creationId xmlns:a16="http://schemas.microsoft.com/office/drawing/2014/main" id="{66A09001-7635-4A1A-9E24-8799943E3845}"/>
              </a:ext>
            </a:extLst>
          </p:cNvPr>
          <p:cNvSpPr>
            <a:spLocks noGrp="1"/>
          </p:cNvSpPr>
          <p:nvPr>
            <p:ph idx="1"/>
          </p:nvPr>
        </p:nvSpPr>
        <p:spPr>
          <a:xfrm>
            <a:off x="7888666" y="2623930"/>
            <a:ext cx="3541205" cy="3158160"/>
          </a:xfrm>
        </p:spPr>
        <p:txBody>
          <a:bodyPr>
            <a:normAutofit fontScale="92500" lnSpcReduction="20000"/>
          </a:bodyPr>
          <a:lstStyle/>
          <a:p>
            <a:r>
              <a:rPr lang="en-US" dirty="0"/>
              <a:t>We have pooled our knowledge and Professional skill to create ‘Bishop’s Castle Thrive’</a:t>
            </a:r>
          </a:p>
          <a:p>
            <a:r>
              <a:rPr lang="en-US" dirty="0"/>
              <a:t>We understand that there are a lot of opportunities in this town and our community could tap into these opportunities if a system was made that’s easy to use for everyone</a:t>
            </a:r>
          </a:p>
          <a:p>
            <a:pPr marL="0" indent="0">
              <a:buNone/>
            </a:pPr>
            <a:endParaRPr lang="en-US" dirty="0"/>
          </a:p>
        </p:txBody>
      </p:sp>
      <p:sp>
        <p:nvSpPr>
          <p:cNvPr id="47"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pic>
        <p:nvPicPr>
          <p:cNvPr id="6" name="Picture 5">
            <a:extLst>
              <a:ext uri="{FF2B5EF4-FFF2-40B4-BE49-F238E27FC236}">
                <a16:creationId xmlns:a16="http://schemas.microsoft.com/office/drawing/2014/main" id="{A70601CD-BDC1-4868-AC83-5D6102D70FAC}"/>
              </a:ext>
            </a:extLst>
          </p:cNvPr>
          <p:cNvPicPr>
            <a:picLocks noChangeAspect="1"/>
          </p:cNvPicPr>
          <p:nvPr/>
        </p:nvPicPr>
        <p:blipFill>
          <a:blip r:embed="rId2"/>
          <a:stretch>
            <a:fillRect/>
          </a:stretch>
        </p:blipFill>
        <p:spPr>
          <a:xfrm>
            <a:off x="463583" y="915552"/>
            <a:ext cx="6813516" cy="5617096"/>
          </a:xfrm>
          <a:prstGeom prst="rect">
            <a:avLst/>
          </a:prstGeom>
        </p:spPr>
      </p:pic>
      <p:sp>
        <p:nvSpPr>
          <p:cNvPr id="8" name="TextBox 7">
            <a:extLst>
              <a:ext uri="{FF2B5EF4-FFF2-40B4-BE49-F238E27FC236}">
                <a16:creationId xmlns:a16="http://schemas.microsoft.com/office/drawing/2014/main" id="{F4CFB530-E851-4D5E-AD0F-F8C0D29B8170}"/>
              </a:ext>
            </a:extLst>
          </p:cNvPr>
          <p:cNvSpPr txBox="1"/>
          <p:nvPr/>
        </p:nvSpPr>
        <p:spPr>
          <a:xfrm>
            <a:off x="7277099" y="248795"/>
            <a:ext cx="4240696" cy="646331"/>
          </a:xfrm>
          <a:prstGeom prst="rect">
            <a:avLst/>
          </a:prstGeom>
          <a:noFill/>
        </p:spPr>
        <p:txBody>
          <a:bodyPr wrap="square" rtlCol="0">
            <a:spAutoFit/>
          </a:bodyPr>
          <a:lstStyle/>
          <a:p>
            <a:r>
              <a:rPr lang="en-GB" dirty="0">
                <a:solidFill>
                  <a:schemeClr val="tx1">
                    <a:lumMod val="65000"/>
                    <a:lumOff val="35000"/>
                  </a:schemeClr>
                </a:solidFill>
              </a:rPr>
              <a:t>The Background of Working Together </a:t>
            </a:r>
            <a:br>
              <a:rPr lang="en-GB" dirty="0">
                <a:solidFill>
                  <a:schemeClr val="tx1">
                    <a:lumMod val="65000"/>
                    <a:lumOff val="35000"/>
                  </a:schemeClr>
                </a:solidFill>
              </a:rPr>
            </a:br>
            <a:r>
              <a:rPr lang="en-GB" dirty="0">
                <a:solidFill>
                  <a:schemeClr val="tx1">
                    <a:lumMod val="65000"/>
                    <a:lumOff val="35000"/>
                  </a:schemeClr>
                </a:solidFill>
              </a:rPr>
              <a:t>WHAT?</a:t>
            </a:r>
          </a:p>
        </p:txBody>
      </p:sp>
    </p:spTree>
    <p:extLst>
      <p:ext uri="{BB962C8B-B14F-4D97-AF65-F5344CB8AC3E}">
        <p14:creationId xmlns:p14="http://schemas.microsoft.com/office/powerpoint/2010/main" val="39370101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bldLst>
  </p:timing>
</p:sld>
</file>

<file path=ppt/theme/theme1.xml><?xml version="1.0" encoding="utf-8"?>
<a:theme xmlns:a="http://schemas.openxmlformats.org/drawingml/2006/main" name="HeadlinesVTI">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ustom 211">
      <a:majorFont>
        <a:latin typeface="Sitka Banner"/>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8000"/>
            <a:satMod val="170000"/>
          </a:schemeClr>
        </a:solidFill>
        <a:gradFill rotWithShape="1">
          <a:gsLst>
            <a:gs pos="0">
              <a:schemeClr val="phClr">
                <a:tint val="93000"/>
                <a:satMod val="16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VTI" id="{66EB4A02-0C0F-47F1-9F48-4E6882B9F967}" vid="{F3552358-4452-4FDA-9568-4F5DA32F7A60}"/>
    </a:ext>
  </a:extLst>
</a:theme>
</file>

<file path=docProps/app.xml><?xml version="1.0" encoding="utf-8"?>
<Properties xmlns="http://schemas.openxmlformats.org/officeDocument/2006/extended-properties" xmlns:vt="http://schemas.openxmlformats.org/officeDocument/2006/docPropsVTypes">
  <TotalTime>1146</TotalTime>
  <Words>2203</Words>
  <Application>Microsoft Office PowerPoint</Application>
  <PresentationFormat>Widescreen</PresentationFormat>
  <Paragraphs>149</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Avenir Next LT Pro</vt:lpstr>
      <vt:lpstr>Century Gothic</vt:lpstr>
      <vt:lpstr>Sitka Banner</vt:lpstr>
      <vt:lpstr>Wingdings</vt:lpstr>
      <vt:lpstr>HeadlinesVTI</vt:lpstr>
      <vt:lpstr>Welcome Bishop’s Castle Community!</vt:lpstr>
      <vt:lpstr>PowerPoint Presentation</vt:lpstr>
      <vt:lpstr>The background  story…..</vt:lpstr>
      <vt:lpstr>Connection to current local activities-  Bishops Castle Community Partnership </vt:lpstr>
      <vt:lpstr>‘Bishops Castle  Thrive’</vt:lpstr>
      <vt:lpstr>Our Steering Group </vt:lpstr>
      <vt:lpstr>What’s the demand?  One year into COVID-19 </vt:lpstr>
      <vt:lpstr>What’s the demand?  </vt:lpstr>
      <vt:lpstr>Creating a network with community engagement &amp; inclusion</vt:lpstr>
      <vt:lpstr>Thrive Community Hub   Walk in  Talk to us  Connect in to your community</vt:lpstr>
      <vt:lpstr>Thrive Community Hub  Walk in     Talk to us      Connect in to your community</vt:lpstr>
      <vt:lpstr>Forming Micro-hubs </vt:lpstr>
      <vt:lpstr>External Community  Facility </vt:lpstr>
      <vt:lpstr>PowerPoint Presentation</vt:lpstr>
      <vt:lpstr>Job Roles-  Thrive Community Hub –   would ideally support vulnerable groups and host the following paid/ funded job roles: </vt:lpstr>
      <vt:lpstr>PowerPoint Presentation</vt:lpstr>
      <vt:lpstr>Micro- Hubs already in the community </vt:lpstr>
      <vt:lpstr>Involving the community </vt:lpstr>
      <vt:lpstr>Bishop’s Castle – Interactive Rural Learning Resource ( Virtual Community Hub) </vt:lpstr>
      <vt:lpstr>Working in Partnership </vt:lpstr>
      <vt:lpstr>Working in Partnership </vt:lpstr>
      <vt:lpstr>Who will it benefit </vt:lpstr>
      <vt:lpstr>How to get involved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‘Bishops Castle  Thrive’</dc:title>
  <dc:creator>Hope Robson</dc:creator>
  <cp:lastModifiedBy>Hope Robson</cp:lastModifiedBy>
  <cp:revision>77</cp:revision>
  <dcterms:created xsi:type="dcterms:W3CDTF">2021-06-11T01:33:56Z</dcterms:created>
  <dcterms:modified xsi:type="dcterms:W3CDTF">2021-06-26T07:35:19Z</dcterms:modified>
</cp:coreProperties>
</file>