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3" r:id="rId2"/>
    <p:sldId id="284" r:id="rId3"/>
    <p:sldId id="285" r:id="rId4"/>
    <p:sldId id="288" r:id="rId5"/>
    <p:sldId id="286" r:id="rId6"/>
    <p:sldId id="287"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63" d="100"/>
          <a:sy n="163" d="100"/>
        </p:scale>
        <p:origin x="-210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2A97DA-CC68-4CE3-BDEA-071668AB99C1}" type="datetimeFigureOut">
              <a:rPr lang="en-GB" smtClean="0"/>
              <a:t>30/10/2021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966B44-71B8-4D3C-8333-DFA2CBB920CA}" type="slidenum">
              <a:rPr lang="en-GB" smtClean="0"/>
              <a:t>‹#›</a:t>
            </a:fld>
            <a:endParaRPr lang="en-GB"/>
          </a:p>
        </p:txBody>
      </p:sp>
    </p:spTree>
    <p:extLst>
      <p:ext uri="{BB962C8B-B14F-4D97-AF65-F5344CB8AC3E}">
        <p14:creationId xmlns:p14="http://schemas.microsoft.com/office/powerpoint/2010/main" val="2648603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F7ADBCD-9B2F-47DA-B2AD-DFCA0872EEA5}" type="datetimeFigureOut">
              <a:rPr lang="en-GB" smtClean="0"/>
              <a:t>30/10/2021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BC674E-C3B2-4CCA-8DAA-375DD39D508B}" type="slidenum">
              <a:rPr lang="en-GB" smtClean="0"/>
              <a:t>‹#›</a:t>
            </a:fld>
            <a:endParaRPr lang="en-GB"/>
          </a:p>
        </p:txBody>
      </p:sp>
    </p:spTree>
    <p:extLst>
      <p:ext uri="{BB962C8B-B14F-4D97-AF65-F5344CB8AC3E}">
        <p14:creationId xmlns:p14="http://schemas.microsoft.com/office/powerpoint/2010/main" val="648646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7ADBCD-9B2F-47DA-B2AD-DFCA0872EEA5}" type="datetimeFigureOut">
              <a:rPr lang="en-GB" smtClean="0"/>
              <a:t>30/10/2021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BC674E-C3B2-4CCA-8DAA-375DD39D508B}" type="slidenum">
              <a:rPr lang="en-GB" smtClean="0"/>
              <a:t>‹#›</a:t>
            </a:fld>
            <a:endParaRPr lang="en-GB"/>
          </a:p>
        </p:txBody>
      </p:sp>
    </p:spTree>
    <p:extLst>
      <p:ext uri="{BB962C8B-B14F-4D97-AF65-F5344CB8AC3E}">
        <p14:creationId xmlns:p14="http://schemas.microsoft.com/office/powerpoint/2010/main" val="3639709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7ADBCD-9B2F-47DA-B2AD-DFCA0872EEA5}" type="datetimeFigureOut">
              <a:rPr lang="en-GB" smtClean="0"/>
              <a:t>30/10/2021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BC674E-C3B2-4CCA-8DAA-375DD39D508B}" type="slidenum">
              <a:rPr lang="en-GB" smtClean="0"/>
              <a:t>‹#›</a:t>
            </a:fld>
            <a:endParaRPr lang="en-GB"/>
          </a:p>
        </p:txBody>
      </p:sp>
    </p:spTree>
    <p:extLst>
      <p:ext uri="{BB962C8B-B14F-4D97-AF65-F5344CB8AC3E}">
        <p14:creationId xmlns:p14="http://schemas.microsoft.com/office/powerpoint/2010/main" val="155153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7ADBCD-9B2F-47DA-B2AD-DFCA0872EEA5}" type="datetimeFigureOut">
              <a:rPr lang="en-GB" smtClean="0"/>
              <a:t>30/10/2021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BC674E-C3B2-4CCA-8DAA-375DD39D508B}" type="slidenum">
              <a:rPr lang="en-GB" smtClean="0"/>
              <a:t>‹#›</a:t>
            </a:fld>
            <a:endParaRPr lang="en-GB"/>
          </a:p>
        </p:txBody>
      </p:sp>
    </p:spTree>
    <p:extLst>
      <p:ext uri="{BB962C8B-B14F-4D97-AF65-F5344CB8AC3E}">
        <p14:creationId xmlns:p14="http://schemas.microsoft.com/office/powerpoint/2010/main" val="2741796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7ADBCD-9B2F-47DA-B2AD-DFCA0872EEA5}" type="datetimeFigureOut">
              <a:rPr lang="en-GB" smtClean="0"/>
              <a:t>30/10/2021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BC674E-C3B2-4CCA-8DAA-375DD39D508B}" type="slidenum">
              <a:rPr lang="en-GB" smtClean="0"/>
              <a:t>‹#›</a:t>
            </a:fld>
            <a:endParaRPr lang="en-GB"/>
          </a:p>
        </p:txBody>
      </p:sp>
    </p:spTree>
    <p:extLst>
      <p:ext uri="{BB962C8B-B14F-4D97-AF65-F5344CB8AC3E}">
        <p14:creationId xmlns:p14="http://schemas.microsoft.com/office/powerpoint/2010/main" val="3245761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F7ADBCD-9B2F-47DA-B2AD-DFCA0872EEA5}" type="datetimeFigureOut">
              <a:rPr lang="en-GB" smtClean="0"/>
              <a:t>30/10/2021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BC674E-C3B2-4CCA-8DAA-375DD39D508B}" type="slidenum">
              <a:rPr lang="en-GB" smtClean="0"/>
              <a:t>‹#›</a:t>
            </a:fld>
            <a:endParaRPr lang="en-GB"/>
          </a:p>
        </p:txBody>
      </p:sp>
    </p:spTree>
    <p:extLst>
      <p:ext uri="{BB962C8B-B14F-4D97-AF65-F5344CB8AC3E}">
        <p14:creationId xmlns:p14="http://schemas.microsoft.com/office/powerpoint/2010/main" val="1555125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F7ADBCD-9B2F-47DA-B2AD-DFCA0872EEA5}" type="datetimeFigureOut">
              <a:rPr lang="en-GB" smtClean="0"/>
              <a:t>30/10/2021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BC674E-C3B2-4CCA-8DAA-375DD39D508B}" type="slidenum">
              <a:rPr lang="en-GB" smtClean="0"/>
              <a:t>‹#›</a:t>
            </a:fld>
            <a:endParaRPr lang="en-GB"/>
          </a:p>
        </p:txBody>
      </p:sp>
    </p:spTree>
    <p:extLst>
      <p:ext uri="{BB962C8B-B14F-4D97-AF65-F5344CB8AC3E}">
        <p14:creationId xmlns:p14="http://schemas.microsoft.com/office/powerpoint/2010/main" val="3831594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F7ADBCD-9B2F-47DA-B2AD-DFCA0872EEA5}" type="datetimeFigureOut">
              <a:rPr lang="en-GB" smtClean="0"/>
              <a:t>30/10/2021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BC674E-C3B2-4CCA-8DAA-375DD39D508B}" type="slidenum">
              <a:rPr lang="en-GB" smtClean="0"/>
              <a:t>‹#›</a:t>
            </a:fld>
            <a:endParaRPr lang="en-GB"/>
          </a:p>
        </p:txBody>
      </p:sp>
    </p:spTree>
    <p:extLst>
      <p:ext uri="{BB962C8B-B14F-4D97-AF65-F5344CB8AC3E}">
        <p14:creationId xmlns:p14="http://schemas.microsoft.com/office/powerpoint/2010/main" val="1026291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ADBCD-9B2F-47DA-B2AD-DFCA0872EEA5}" type="datetimeFigureOut">
              <a:rPr lang="en-GB" smtClean="0"/>
              <a:t>30/10/2021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BC674E-C3B2-4CCA-8DAA-375DD39D508B}" type="slidenum">
              <a:rPr lang="en-GB" smtClean="0"/>
              <a:t>‹#›</a:t>
            </a:fld>
            <a:endParaRPr lang="en-GB"/>
          </a:p>
        </p:txBody>
      </p:sp>
    </p:spTree>
    <p:extLst>
      <p:ext uri="{BB962C8B-B14F-4D97-AF65-F5344CB8AC3E}">
        <p14:creationId xmlns:p14="http://schemas.microsoft.com/office/powerpoint/2010/main" val="152775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7ADBCD-9B2F-47DA-B2AD-DFCA0872EEA5}" type="datetimeFigureOut">
              <a:rPr lang="en-GB" smtClean="0"/>
              <a:t>30/10/2021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BC674E-C3B2-4CCA-8DAA-375DD39D508B}" type="slidenum">
              <a:rPr lang="en-GB" smtClean="0"/>
              <a:t>‹#›</a:t>
            </a:fld>
            <a:endParaRPr lang="en-GB"/>
          </a:p>
        </p:txBody>
      </p:sp>
    </p:spTree>
    <p:extLst>
      <p:ext uri="{BB962C8B-B14F-4D97-AF65-F5344CB8AC3E}">
        <p14:creationId xmlns:p14="http://schemas.microsoft.com/office/powerpoint/2010/main" val="3607956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7ADBCD-9B2F-47DA-B2AD-DFCA0872EEA5}" type="datetimeFigureOut">
              <a:rPr lang="en-GB" smtClean="0"/>
              <a:t>30/10/2021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BC674E-C3B2-4CCA-8DAA-375DD39D508B}" type="slidenum">
              <a:rPr lang="en-GB" smtClean="0"/>
              <a:t>‹#›</a:t>
            </a:fld>
            <a:endParaRPr lang="en-GB"/>
          </a:p>
        </p:txBody>
      </p:sp>
    </p:spTree>
    <p:extLst>
      <p:ext uri="{BB962C8B-B14F-4D97-AF65-F5344CB8AC3E}">
        <p14:creationId xmlns:p14="http://schemas.microsoft.com/office/powerpoint/2010/main" val="3750273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ADBCD-9B2F-47DA-B2AD-DFCA0872EEA5}" type="datetimeFigureOut">
              <a:rPr lang="en-GB" smtClean="0"/>
              <a:t>30/10/2021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C674E-C3B2-4CCA-8DAA-375DD39D508B}" type="slidenum">
              <a:rPr lang="en-GB" smtClean="0"/>
              <a:t>‹#›</a:t>
            </a:fld>
            <a:endParaRPr lang="en-GB"/>
          </a:p>
        </p:txBody>
      </p:sp>
    </p:spTree>
    <p:extLst>
      <p:ext uri="{BB962C8B-B14F-4D97-AF65-F5344CB8AC3E}">
        <p14:creationId xmlns:p14="http://schemas.microsoft.com/office/powerpoint/2010/main" val="4277579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mailto:townplan@bishopscastle.co.uk" TargetMode="External"/><Relationship Id="rId2" Type="http://schemas.openxmlformats.org/officeDocument/2006/relationships/hyperlink" Target="https://bishopscastletowncouncil.gov.uk/sustainability/" TargetMode="External"/><Relationship Id="rId1" Type="http://schemas.openxmlformats.org/officeDocument/2006/relationships/slideLayout" Target="../slideLayouts/slideLayout7.xml"/><Relationship Id="rId4" Type="http://schemas.openxmlformats.org/officeDocument/2006/relationships/hyperlink" Target="https://lightfootenterprises.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919163" y="4883150"/>
            <a:ext cx="10363200" cy="5116513"/>
          </a:xfrm>
          <a:prstGeom prst="rect">
            <a:avLst/>
          </a:prstGeom>
          <a:noFill/>
          <a:ln>
            <a:noFill/>
          </a:ln>
          <a:extLst>
            <a:ext uri="{91240B29-F687-4F45-9708-019B960494DF}">
              <a14:hiddenLine xmlns:a14="http://schemas.microsoft.com/office/drawing/2010/main" w="9525" algn="in">
                <a:noFill/>
                <a:miter lim="800000"/>
                <a:headEnd/>
                <a:tailEnd/>
              </a14:hiddenLine>
            </a:ext>
          </a:extLst>
        </p:spPr>
        <p:txBody>
          <a:bodyPr vert="horz" wrap="square" lIns="0" tIns="0" rIns="0" bIns="0" numCol="1" anchor="t" anchorCtr="0" compatLnSpc="1">
            <a:prstTxWarp prst="textNoShape">
              <a:avLst/>
            </a:prstTxWarp>
          </a:bodyPr>
          <a:lstStyle/>
          <a:p>
            <a:endParaRPr lang="en-GB"/>
          </a:p>
        </p:txBody>
      </p:sp>
      <p:sp>
        <p:nvSpPr>
          <p:cNvPr id="6" name="Rectangle 5"/>
          <p:cNvSpPr/>
          <p:nvPr/>
        </p:nvSpPr>
        <p:spPr>
          <a:xfrm>
            <a:off x="395536" y="332656"/>
            <a:ext cx="8136904" cy="571695"/>
          </a:xfrm>
          <a:prstGeom prst="rect">
            <a:avLst/>
          </a:prstGeom>
        </p:spPr>
        <p:txBody>
          <a:bodyPr wrap="square">
            <a:spAutoFit/>
          </a:bodyPr>
          <a:lstStyle/>
          <a:p>
            <a:pPr algn="ctr">
              <a:lnSpc>
                <a:spcPct val="119000"/>
              </a:lnSpc>
            </a:pPr>
            <a:r>
              <a:rPr lang="en-GB" sz="2800" b="1" kern="1400"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Bishop’s Castle Community Partnership (BCCP)</a:t>
            </a:r>
            <a:endParaRPr lang="en-GB" sz="6600" kern="1400"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nvGrpSpPr>
          <p:cNvPr id="16" name="Group 13"/>
          <p:cNvGrpSpPr>
            <a:grpSpLocks/>
          </p:cNvGrpSpPr>
          <p:nvPr/>
        </p:nvGrpSpPr>
        <p:grpSpPr bwMode="auto">
          <a:xfrm>
            <a:off x="2325654" y="5407009"/>
            <a:ext cx="5243512" cy="1192212"/>
            <a:chOff x="106872989" y="111181351"/>
            <a:chExt cx="5243957" cy="1192959"/>
          </a:xfrm>
        </p:grpSpPr>
        <p:grpSp>
          <p:nvGrpSpPr>
            <p:cNvPr id="17" name="Group 22" descr="phone icon"/>
            <p:cNvGrpSpPr>
              <a:grpSpLocks/>
            </p:cNvGrpSpPr>
            <p:nvPr/>
          </p:nvGrpSpPr>
          <p:grpSpPr bwMode="auto">
            <a:xfrm>
              <a:off x="106873197" y="111182479"/>
              <a:ext cx="337820" cy="337185"/>
              <a:chOff x="3727500" y="2610600"/>
              <a:chExt cx="337820" cy="337185"/>
            </a:xfrm>
          </p:grpSpPr>
          <p:sp>
            <p:nvSpPr>
              <p:cNvPr id="23" name="Freeform: Shape 162"/>
              <p:cNvSpPr>
                <a:spLocks noChangeAspect="1"/>
              </p:cNvSpPr>
              <p:nvPr/>
            </p:nvSpPr>
            <p:spPr bwMode="auto">
              <a:xfrm>
                <a:off x="3727500" y="2610600"/>
                <a:ext cx="337820" cy="337185"/>
              </a:xfrm>
              <a:custGeom>
                <a:avLst/>
                <a:gdLst/>
                <a:ahLst/>
                <a:cxnLst/>
                <a:rect l="0" t="0"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lnTo>
                      <a:pt x="541973" y="2310765"/>
                    </a:lnTo>
                    <a:close/>
                    <a:moveTo>
                      <a:pt x="261809" y="2061771"/>
                    </a:moveTo>
                    <a:lnTo>
                      <a:pt x="277178" y="2083117"/>
                    </a:lnTo>
                    <a:cubicBezTo>
                      <a:pt x="270511" y="2075497"/>
                      <a:pt x="266522" y="2070437"/>
                      <a:pt x="264200" y="2066984"/>
                    </a:cubicBezTo>
                    <a:lnTo>
                      <a:pt x="261809" y="2061771"/>
                    </a:ln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rgbClr val="0072C7"/>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GB"/>
              </a:p>
            </p:txBody>
          </p:sp>
          <p:pic>
            <p:nvPicPr>
              <p:cNvPr id="2064" name="Picture 28" descr="Phone ico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1320" y="2694420"/>
                <a:ext cx="164465" cy="164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grpSp>
          <p:nvGrpSpPr>
            <p:cNvPr id="18" name="Group 24" descr="email icon"/>
            <p:cNvGrpSpPr>
              <a:grpSpLocks/>
            </p:cNvGrpSpPr>
            <p:nvPr/>
          </p:nvGrpSpPr>
          <p:grpSpPr bwMode="auto">
            <a:xfrm>
              <a:off x="106873199" y="111524623"/>
              <a:ext cx="338455" cy="346075"/>
              <a:chOff x="3727500" y="2610600"/>
              <a:chExt cx="338455" cy="346075"/>
            </a:xfrm>
          </p:grpSpPr>
          <p:sp>
            <p:nvSpPr>
              <p:cNvPr id="22" name="Freeform: Shape 273"/>
              <p:cNvSpPr>
                <a:spLocks noChangeAspect="1"/>
              </p:cNvSpPr>
              <p:nvPr/>
            </p:nvSpPr>
            <p:spPr bwMode="auto">
              <a:xfrm>
                <a:off x="3727500" y="2610600"/>
                <a:ext cx="338455" cy="346075"/>
              </a:xfrm>
              <a:custGeom>
                <a:avLst/>
                <a:gdLst/>
                <a:ahLst/>
                <a:cxnLst/>
                <a:rect l="0" t="0"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lnTo>
                      <a:pt x="2475759" y="697568"/>
                    </a:lnTo>
                    <a:close/>
                    <a:moveTo>
                      <a:pt x="2444909" y="651438"/>
                    </a:moveTo>
                    <a:lnTo>
                      <a:pt x="2454977" y="665379"/>
                    </a:lnTo>
                    <a:lnTo>
                      <a:pt x="2466407" y="682524"/>
                    </a:lnTo>
                    <a:lnTo>
                      <a:pt x="2475759" y="697568"/>
                    </a:lnTo>
                    <a:lnTo>
                      <a:pt x="2444909" y="65143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lnTo>
                      <a:pt x="2429260" y="494882"/>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lnTo>
                      <a:pt x="1596775" y="107215"/>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rgbClr val="6666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GB"/>
              </a:p>
            </p:txBody>
          </p:sp>
          <p:pic>
            <p:nvPicPr>
              <p:cNvPr id="2067" name="Picture 32" descr="Email ic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1320" y="2702040"/>
                <a:ext cx="164465" cy="164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grpSp>
          <p:nvGrpSpPr>
            <p:cNvPr id="19" name="Group 23" descr="website icon"/>
            <p:cNvGrpSpPr>
              <a:grpSpLocks/>
            </p:cNvGrpSpPr>
            <p:nvPr/>
          </p:nvGrpSpPr>
          <p:grpSpPr bwMode="auto">
            <a:xfrm>
              <a:off x="106872989" y="111880054"/>
              <a:ext cx="338455" cy="346075"/>
              <a:chOff x="3727500" y="2610600"/>
              <a:chExt cx="338455" cy="346075"/>
            </a:xfrm>
          </p:grpSpPr>
          <p:sp>
            <p:nvSpPr>
              <p:cNvPr id="21" name="Freeform: Shape 273"/>
              <p:cNvSpPr>
                <a:spLocks noChangeAspect="1"/>
              </p:cNvSpPr>
              <p:nvPr/>
            </p:nvSpPr>
            <p:spPr bwMode="auto">
              <a:xfrm>
                <a:off x="3727500" y="2610600"/>
                <a:ext cx="338455" cy="346075"/>
              </a:xfrm>
              <a:custGeom>
                <a:avLst/>
                <a:gdLst/>
                <a:ahLst/>
                <a:cxnLst/>
                <a:rect l="0" t="0"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lnTo>
                      <a:pt x="2475759" y="697568"/>
                    </a:lnTo>
                    <a:close/>
                    <a:moveTo>
                      <a:pt x="2444909" y="651438"/>
                    </a:moveTo>
                    <a:lnTo>
                      <a:pt x="2454977" y="665379"/>
                    </a:lnTo>
                    <a:lnTo>
                      <a:pt x="2466407" y="682524"/>
                    </a:lnTo>
                    <a:lnTo>
                      <a:pt x="2475759" y="697568"/>
                    </a:lnTo>
                    <a:lnTo>
                      <a:pt x="2444909" y="65143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lnTo>
                      <a:pt x="2429260" y="494882"/>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lnTo>
                      <a:pt x="1596775" y="107215"/>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rgbClr val="0D1D5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GB"/>
              </a:p>
            </p:txBody>
          </p:sp>
          <p:pic>
            <p:nvPicPr>
              <p:cNvPr id="2070" name="Picture 36" descr="website ico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1320" y="2702040"/>
                <a:ext cx="164465" cy="164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20" name="Text Box 23"/>
            <p:cNvSpPr txBox="1">
              <a:spLocks noChangeArrowheads="1"/>
            </p:cNvSpPr>
            <p:nvPr/>
          </p:nvSpPr>
          <p:spPr bwMode="auto">
            <a:xfrm>
              <a:off x="107323915" y="111181351"/>
              <a:ext cx="4793031" cy="11929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alibri" pitchFamily="34" charset="0"/>
                  <a:cs typeface="Arial" pitchFamily="34" charset="0"/>
                </a:rPr>
                <a:t>07971 661615</a:t>
              </a:r>
            </a:p>
            <a:p>
              <a:pPr marL="0" marR="0" lvl="0" indent="0" algn="l" defTabSz="914400" rtl="0" eaLnBrk="1" fontAlgn="base" latinLnBrk="0" hangingPunct="1">
                <a:lnSpc>
                  <a:spcPct val="100000"/>
                </a:lnSpc>
                <a:spcBef>
                  <a:spcPts val="13"/>
                </a:spcBef>
                <a:spcAft>
                  <a:spcPct val="0"/>
                </a:spcAft>
                <a:buClrTx/>
                <a:buSzTx/>
                <a:buFontTx/>
                <a:buNone/>
                <a:tabLst/>
              </a:pPr>
              <a:endParaRPr kumimoji="0" lang="en-US" altLang="en-US" sz="4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ts val="13"/>
                </a:spcBef>
                <a:spcAft>
                  <a:spcPct val="0"/>
                </a:spcAft>
                <a:buClrTx/>
                <a:buSzTx/>
                <a:buFontTx/>
                <a:buNone/>
                <a:tabLst/>
              </a:pPr>
              <a:endParaRPr kumimoji="0" lang="en-US" altLang="en-US" sz="4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ts val="13"/>
                </a:spcBef>
                <a:spcAft>
                  <a:spcPct val="0"/>
                </a:spcAft>
                <a:buClrTx/>
                <a:buSzTx/>
                <a:buFontTx/>
                <a:buNone/>
                <a:tabLst/>
              </a:pPr>
              <a:r>
                <a:rPr kumimoji="0" lang="en-GB" altLang="en-US" sz="1400" b="1" i="0" u="none" strike="noStrike" cap="none" normalizeH="0" baseline="0" dirty="0" smtClean="0">
                  <a:ln>
                    <a:noFill/>
                  </a:ln>
                  <a:solidFill>
                    <a:srgbClr val="000000"/>
                  </a:solidFill>
                  <a:effectLst/>
                  <a:latin typeface="Calibri" pitchFamily="34" charset="0"/>
                  <a:cs typeface="Arial" pitchFamily="34" charset="0"/>
                </a:rPr>
                <a:t>townplan@bishopscastle.gov.uk</a:t>
              </a:r>
              <a:endParaRPr kumimoji="0" lang="en-GB" altLang="en-US" sz="1400" b="1" i="0" u="none" strike="noStrike" cap="none" normalizeH="0" baseline="0" dirty="0" smtClean="0">
                <a:ln>
                  <a:noFill/>
                </a:ln>
                <a:solidFill>
                  <a:srgbClr val="666666"/>
                </a:solidFill>
                <a:effectLst/>
                <a:latin typeface="Calibri" pitchFamily="34" charset="0"/>
                <a:cs typeface="Arial" pitchFamily="34" charset="0"/>
              </a:endParaRPr>
            </a:p>
            <a:p>
              <a:pPr marL="0" marR="0" lvl="0" indent="0" algn="l" defTabSz="914400" rtl="0" eaLnBrk="1" fontAlgn="base" latinLnBrk="0" hangingPunct="1">
                <a:lnSpc>
                  <a:spcPct val="100000"/>
                </a:lnSpc>
                <a:spcBef>
                  <a:spcPts val="13"/>
                </a:spcBef>
                <a:spcAft>
                  <a:spcPct val="0"/>
                </a:spcAft>
                <a:buClrTx/>
                <a:buSzTx/>
                <a:buFontTx/>
                <a:buNone/>
                <a:tabLst/>
              </a:pPr>
              <a:endParaRPr kumimoji="0" lang="en-GB" altLang="en-US" sz="600" b="1" i="0" u="none" strike="noStrike" cap="none" normalizeH="0" baseline="0" dirty="0" smtClean="0">
                <a:ln>
                  <a:noFill/>
                </a:ln>
                <a:solidFill>
                  <a:srgbClr val="666666"/>
                </a:solidFill>
                <a:effectLst/>
                <a:latin typeface="Calibri" pitchFamily="34" charset="0"/>
                <a:cs typeface="Arial" pitchFamily="34" charset="0"/>
              </a:endParaRPr>
            </a:p>
            <a:p>
              <a:pPr marL="0" marR="0" lvl="0" indent="0" algn="l" defTabSz="914400" rtl="0" eaLnBrk="1" fontAlgn="base" latinLnBrk="0" hangingPunct="1">
                <a:lnSpc>
                  <a:spcPct val="100000"/>
                </a:lnSpc>
                <a:spcBef>
                  <a:spcPts val="13"/>
                </a:spcBef>
                <a:spcAft>
                  <a:spcPct val="0"/>
                </a:spcAft>
                <a:buClrTx/>
                <a:buSzTx/>
                <a:buFontTx/>
                <a:buNone/>
                <a:tabLst/>
              </a:pPr>
              <a:r>
                <a:rPr kumimoji="0" lang="en-GB" altLang="en-US" sz="1400" b="1" i="0" u="sng" strike="noStrike" cap="none" normalizeH="0" baseline="0" dirty="0" smtClean="0">
                  <a:ln>
                    <a:noFill/>
                  </a:ln>
                  <a:solidFill>
                    <a:srgbClr val="0000FF"/>
                  </a:solidFill>
                  <a:effectLst/>
                  <a:latin typeface="Calibri" pitchFamily="34" charset="0"/>
                  <a:cs typeface="Arial" pitchFamily="34" charset="0"/>
                </a:rPr>
                <a:t>www.facebook.com/communityplan/</a:t>
              </a:r>
              <a:endParaRPr kumimoji="0" lang="en-GB" altLang="en-US" sz="1400" b="1" i="0" u="none" strike="noStrike" cap="none" normalizeH="0" baseline="0" dirty="0" smtClean="0">
                <a:ln>
                  <a:noFill/>
                </a:ln>
                <a:solidFill>
                  <a:srgbClr val="666666"/>
                </a:solidFill>
                <a:effectLst/>
                <a:latin typeface="Calibri" pitchFamily="34" charset="0"/>
                <a:cs typeface="Arial" pitchFamily="34" charset="0"/>
              </a:endParaRPr>
            </a:p>
            <a:p>
              <a:pPr marL="0" marR="0" lvl="0" indent="0" algn="l" defTabSz="914400" rtl="0" eaLnBrk="1" fontAlgn="base" latinLnBrk="0" hangingPunct="1">
                <a:lnSpc>
                  <a:spcPct val="100000"/>
                </a:lnSpc>
                <a:spcBef>
                  <a:spcPts val="13"/>
                </a:spcBef>
                <a:spcAft>
                  <a:spcPct val="0"/>
                </a:spcAft>
                <a:buClrTx/>
                <a:buSzTx/>
                <a:buFontTx/>
                <a:buNone/>
                <a:tabLst/>
              </a:pPr>
              <a:r>
                <a:rPr kumimoji="0" lang="en-GB" altLang="en-US" sz="1400" b="1" i="0" u="sng" strike="noStrike" cap="none" normalizeH="0" baseline="0" dirty="0" smtClean="0">
                  <a:ln>
                    <a:noFill/>
                  </a:ln>
                  <a:solidFill>
                    <a:srgbClr val="0000FF"/>
                  </a:solidFill>
                  <a:effectLst/>
                  <a:latin typeface="Calibri" pitchFamily="34" charset="0"/>
                  <a:cs typeface="Arial" pitchFamily="34" charset="0"/>
                </a:rPr>
                <a:t>www.bishopscastletowncouncil.gov.uk/town-plan/</a:t>
              </a:r>
              <a:r>
                <a:rPr kumimoji="0" lang="en-GB" altLang="en-US" sz="1400" b="1" i="0" u="none" strike="noStrike" cap="none" normalizeH="0" baseline="0" dirty="0" smtClean="0">
                  <a:ln>
                    <a:noFill/>
                  </a:ln>
                  <a:solidFill>
                    <a:srgbClr val="666666"/>
                  </a:solidFill>
                  <a:effectLst/>
                  <a:latin typeface="Calibri"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4" name="TextBox 23"/>
          <p:cNvSpPr txBox="1"/>
          <p:nvPr/>
        </p:nvSpPr>
        <p:spPr>
          <a:xfrm>
            <a:off x="287524" y="1037421"/>
            <a:ext cx="8352928" cy="4801314"/>
          </a:xfrm>
          <a:prstGeom prst="rect">
            <a:avLst/>
          </a:prstGeom>
          <a:noFill/>
        </p:spPr>
        <p:txBody>
          <a:bodyPr wrap="square" rtlCol="0">
            <a:spAutoFit/>
          </a:bodyPr>
          <a:lstStyle/>
          <a:p>
            <a:r>
              <a:rPr lang="en-GB" dirty="0"/>
              <a:t>The BCCP is an </a:t>
            </a:r>
            <a:r>
              <a:rPr lang="en-GB" b="1" i="1" dirty="0"/>
              <a:t>independent charity</a:t>
            </a:r>
            <a:r>
              <a:rPr lang="en-GB" dirty="0"/>
              <a:t> with the aim to advance citizenship and community development. It brings together individuals and groups with a shared interest in Bishop’s Castle under </a:t>
            </a:r>
            <a:r>
              <a:rPr lang="en-GB" b="1" i="1" dirty="0"/>
              <a:t>a common action plan</a:t>
            </a:r>
            <a:r>
              <a:rPr lang="en-GB" dirty="0"/>
              <a:t>, planned and delivered as one.</a:t>
            </a:r>
          </a:p>
          <a:p>
            <a:r>
              <a:rPr lang="en-GB" dirty="0"/>
              <a:t> </a:t>
            </a:r>
          </a:p>
          <a:p>
            <a:r>
              <a:rPr lang="en-GB" dirty="0"/>
              <a:t>The BCCP is responsible for delivering the </a:t>
            </a:r>
            <a:r>
              <a:rPr lang="en-GB" b="1" i="1" dirty="0"/>
              <a:t>Community-Led Town Plan</a:t>
            </a:r>
            <a:r>
              <a:rPr lang="en-GB" dirty="0"/>
              <a:t> for the benefit of our local community. It is a </a:t>
            </a:r>
            <a:r>
              <a:rPr lang="en-GB" b="1" i="1" dirty="0"/>
              <a:t>community-owned</a:t>
            </a:r>
            <a:r>
              <a:rPr lang="en-GB" dirty="0"/>
              <a:t> plan that highlights actions to be taken by the community </a:t>
            </a:r>
            <a:r>
              <a:rPr lang="en-GB" b="1" i="1" dirty="0"/>
              <a:t>in partnership with the Town Council and other local organisations</a:t>
            </a:r>
            <a:r>
              <a:rPr lang="en-GB" dirty="0"/>
              <a:t>.</a:t>
            </a:r>
          </a:p>
          <a:p>
            <a:r>
              <a:rPr lang="en-GB" dirty="0"/>
              <a:t> </a:t>
            </a:r>
          </a:p>
          <a:p>
            <a:r>
              <a:rPr lang="en-GB" dirty="0"/>
              <a:t>The Plan brings together existing organisations and local volunteers to run projects and form working groups to tackle specific issues. It is not about replicating the work already being done, but is a way of coordinating this work so that opportunities may be identified and issues shared for mutual benefit.</a:t>
            </a:r>
          </a:p>
          <a:p>
            <a:r>
              <a:rPr lang="en-GB" b="1" i="1" dirty="0"/>
              <a:t> </a:t>
            </a:r>
            <a:endParaRPr lang="en-GB" dirty="0"/>
          </a:p>
          <a:p>
            <a:r>
              <a:rPr lang="en-GB" b="1" i="1" dirty="0"/>
              <a:t>It is by working together as a community that we will make Bishop’s Castle an even better place in which to live and work. </a:t>
            </a:r>
            <a:endParaRPr lang="en-GB" dirty="0"/>
          </a:p>
          <a:p>
            <a:r>
              <a:rPr lang="en-GB" dirty="0"/>
              <a:t> </a:t>
            </a:r>
          </a:p>
          <a:p>
            <a:endParaRPr lang="en-GB" dirty="0"/>
          </a:p>
        </p:txBody>
      </p:sp>
    </p:spTree>
    <p:extLst>
      <p:ext uri="{BB962C8B-B14F-4D97-AF65-F5344CB8AC3E}">
        <p14:creationId xmlns:p14="http://schemas.microsoft.com/office/powerpoint/2010/main" val="357876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4">
                                            <p:txEl>
                                              <p:pRg st="0" end="0"/>
                                            </p:txEl>
                                          </p:spTgt>
                                        </p:tgtEl>
                                        <p:attrNameLst>
                                          <p:attrName>ppt_c</p:attrName>
                                        </p:attrNameLst>
                                      </p:cBhvr>
                                      <p:to>
                                        <a:schemeClr val="accent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4">
                                            <p:txEl>
                                              <p:pRg st="1" end="1"/>
                                            </p:txEl>
                                          </p:spTgt>
                                        </p:tgtEl>
                                        <p:attrNameLst>
                                          <p:attrName>ppt_c</p:attrName>
                                        </p:attrNameLst>
                                      </p:cBhvr>
                                      <p:to>
                                        <a:schemeClr val="accent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4">
                                            <p:txEl>
                                              <p:pRg st="2" end="2"/>
                                            </p:txEl>
                                          </p:spTgt>
                                        </p:tgtEl>
                                        <p:attrNameLst>
                                          <p:attrName>ppt_c</p:attrName>
                                        </p:attrNameLst>
                                      </p:cBhvr>
                                      <p:to>
                                        <a:schemeClr val="accent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4">
                                            <p:txEl>
                                              <p:pRg st="3" end="3"/>
                                            </p:txEl>
                                          </p:spTgt>
                                        </p:tgtEl>
                                        <p:attrNameLst>
                                          <p:attrName>ppt_c</p:attrName>
                                        </p:attrNameLst>
                                      </p:cBhvr>
                                      <p:to>
                                        <a:schemeClr val="accent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4">
                                            <p:txEl>
                                              <p:pRg st="4" end="4"/>
                                            </p:txEl>
                                          </p:spTgt>
                                        </p:tgtEl>
                                        <p:attrNameLst>
                                          <p:attrName>ppt_c</p:attrName>
                                        </p:attrNameLst>
                                      </p:cBhvr>
                                      <p:to>
                                        <a:schemeClr val="accent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4">
                                            <p:txEl>
                                              <p:pRg st="5" end="5"/>
                                            </p:txEl>
                                          </p:spTgt>
                                        </p:tgtEl>
                                        <p:attrNameLst>
                                          <p:attrName>ppt_c</p:attrName>
                                        </p:attrNameLst>
                                      </p:cBhvr>
                                      <p:to>
                                        <a:schemeClr val="accent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4">
                                            <p:txEl>
                                              <p:pRg st="6" end="6"/>
                                            </p:txEl>
                                          </p:spTgt>
                                        </p:tgtEl>
                                        <p:attrNameLst>
                                          <p:attrName>ppt_c</p:attrName>
                                        </p:attrNameLst>
                                      </p:cBhvr>
                                      <p:to>
                                        <a:schemeClr val="accent2"/>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24">
                                            <p:txEl>
                                              <p:pRg st="7" end="7"/>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CCP 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604448" cy="644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298500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51519" y="332656"/>
            <a:ext cx="6011353" cy="5832648"/>
            <a:chOff x="106862939" y="107723693"/>
            <a:chExt cx="5394847" cy="4578458"/>
          </a:xfrm>
        </p:grpSpPr>
        <p:pic>
          <p:nvPicPr>
            <p:cNvPr id="4099" name="Picture 3" descr="BCCP themes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62939" y="107797779"/>
              <a:ext cx="5394847" cy="45043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3" name="Text Box 2"/>
            <p:cNvSpPr txBox="1">
              <a:spLocks noChangeArrowheads="1"/>
            </p:cNvSpPr>
            <p:nvPr/>
          </p:nvSpPr>
          <p:spPr bwMode="auto">
            <a:xfrm>
              <a:off x="107207604" y="107723693"/>
              <a:ext cx="4889492" cy="76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Century Gothic" pitchFamily="34" charset="0"/>
                  <a:cs typeface="Arial" pitchFamily="34" charset="0"/>
                </a:rPr>
                <a:t>The Community-Led Town Plan</a:t>
              </a:r>
            </a:p>
            <a:p>
              <a:pPr marL="0" marR="0" lvl="0" indent="0" algn="ctr" defTabSz="914400" rtl="0" eaLnBrk="1" fontAlgn="base" latinLnBrk="0" hangingPunct="1">
                <a:lnSpc>
                  <a:spcPct val="100000"/>
                </a:lnSpc>
                <a:spcBef>
                  <a:spcPct val="0"/>
                </a:spcBef>
                <a:spcAft>
                  <a:spcPts val="563"/>
                </a:spcAft>
                <a:buClrTx/>
                <a:buSzTx/>
                <a:buFontTx/>
                <a:buNone/>
                <a:tabLst/>
              </a:pPr>
              <a:endParaRPr kumimoji="0" lang="en-GB" altLang="en-US" sz="800" b="1"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4" name="Text Box 2"/>
          <p:cNvSpPr txBox="1">
            <a:spLocks noChangeArrowheads="1"/>
          </p:cNvSpPr>
          <p:nvPr/>
        </p:nvSpPr>
        <p:spPr bwMode="auto">
          <a:xfrm>
            <a:off x="6372200" y="487606"/>
            <a:ext cx="2592511" cy="500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altLang="en-US" sz="9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altLang="en-US" sz="9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cap="none" normalizeH="0" baseline="0" dirty="0" smtClean="0">
                <a:ln>
                  <a:noFill/>
                </a:ln>
                <a:solidFill>
                  <a:srgbClr val="000000"/>
                </a:solidFill>
                <a:effectLst/>
                <a:latin typeface="Calibri" pitchFamily="34" charset="0"/>
                <a:cs typeface="Arial" pitchFamily="34" charset="0"/>
              </a:rPr>
              <a:t>Community-Led Town Plan was launched in October 2016 and the actions are updated annually.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05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cap="none" normalizeH="0" baseline="0" dirty="0" smtClean="0">
                <a:ln>
                  <a:noFill/>
                </a:ln>
                <a:solidFill>
                  <a:srgbClr val="000000"/>
                </a:solidFill>
                <a:effectLst/>
                <a:latin typeface="Calibri" pitchFamily="34" charset="0"/>
                <a:cs typeface="Arial" pitchFamily="34" charset="0"/>
              </a:rPr>
              <a:t>It has 6 themes designed to address the issues identified by the Bishop’s Castle community: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050" b="1" i="0" u="none" strike="noStrike" cap="none" normalizeH="0" baseline="0" dirty="0" smtClean="0">
              <a:ln>
                <a:noFill/>
              </a:ln>
              <a:solidFill>
                <a:srgbClr val="00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1" i="0" u="none" strike="noStrike" cap="none" normalizeH="0" baseline="0" dirty="0" smtClean="0">
                <a:ln>
                  <a:noFill/>
                </a:ln>
                <a:solidFill>
                  <a:srgbClr val="000000"/>
                </a:solidFill>
                <a:effectLst/>
                <a:latin typeface="Calibri" pitchFamily="34" charset="0"/>
                <a:cs typeface="Arial" pitchFamily="34" charset="0"/>
              </a:rPr>
              <a:t>Town Centre;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1" i="0" u="none" strike="noStrike" cap="none" normalizeH="0" baseline="0" dirty="0" smtClean="0">
                <a:ln>
                  <a:noFill/>
                </a:ln>
                <a:solidFill>
                  <a:srgbClr val="000000"/>
                </a:solidFill>
                <a:effectLst/>
                <a:latin typeface="Calibri" pitchFamily="34" charset="0"/>
                <a:cs typeface="Arial" pitchFamily="34" charset="0"/>
              </a:rPr>
              <a:t>Community and Services;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1" i="0" u="none" strike="noStrike" cap="none" normalizeH="0" baseline="0" dirty="0" smtClean="0">
                <a:ln>
                  <a:noFill/>
                </a:ln>
                <a:solidFill>
                  <a:srgbClr val="000000"/>
                </a:solidFill>
                <a:effectLst/>
                <a:latin typeface="Calibri" pitchFamily="34" charset="0"/>
                <a:cs typeface="Arial" pitchFamily="34" charset="0"/>
              </a:rPr>
              <a:t>Economy;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1" i="0" u="none" strike="noStrike" cap="none" normalizeH="0" baseline="0" dirty="0" smtClean="0">
                <a:ln>
                  <a:noFill/>
                </a:ln>
                <a:solidFill>
                  <a:srgbClr val="000000"/>
                </a:solidFill>
                <a:effectLst/>
                <a:latin typeface="Calibri" pitchFamily="34" charset="0"/>
                <a:cs typeface="Arial" pitchFamily="34" charset="0"/>
              </a:rPr>
              <a:t>Sustainability;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1" i="0" u="none" strike="noStrike" cap="none" normalizeH="0" baseline="0" dirty="0" smtClean="0">
                <a:ln>
                  <a:noFill/>
                </a:ln>
                <a:solidFill>
                  <a:srgbClr val="000000"/>
                </a:solidFill>
                <a:effectLst/>
                <a:latin typeface="Calibri" pitchFamily="34" charset="0"/>
                <a:cs typeface="Arial" pitchFamily="34" charset="0"/>
              </a:rPr>
              <a:t>Infrastructure 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1" i="0" u="none" strike="noStrike" cap="none" normalizeH="0" baseline="0" dirty="0" smtClean="0">
                <a:ln>
                  <a:noFill/>
                </a:ln>
                <a:solidFill>
                  <a:srgbClr val="000000"/>
                </a:solidFill>
                <a:effectLst/>
                <a:latin typeface="Calibri" pitchFamily="34" charset="0"/>
                <a:cs typeface="Arial" pitchFamily="34" charset="0"/>
              </a:rPr>
              <a:t>Development</a:t>
            </a:r>
            <a:endParaRPr kumimoji="0" lang="en-GB" altLang="en-US" sz="105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dirty="0" smtClean="0">
              <a:ln>
                <a:noFill/>
              </a:ln>
              <a:solidFill>
                <a:srgbClr val="000000"/>
              </a:solidFill>
              <a:effectLst/>
              <a:latin typeface="Candar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50" b="0" i="0" u="none" strike="noStrike" cap="none" normalizeH="0" baseline="0" dirty="0" smtClean="0">
              <a:ln>
                <a:noFill/>
              </a:ln>
              <a:solidFill>
                <a:srgbClr val="000000"/>
              </a:solidFill>
              <a:effectLst/>
              <a:latin typeface="Candar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smtClean="0">
                <a:ln>
                  <a:noFill/>
                </a:ln>
                <a:solidFill>
                  <a:srgbClr val="000000"/>
                </a:solidFill>
                <a:effectLst/>
                <a:latin typeface="Candara" pitchFamily="34" charset="0"/>
                <a:cs typeface="Arial" pitchFamily="34" charset="0"/>
              </a:rPr>
              <a:t>The Community Partnership is working in partnership with the Town Council in their development of a </a:t>
            </a:r>
            <a:r>
              <a:rPr kumimoji="0" lang="en-US" altLang="en-US" sz="1050" b="1" i="0" u="none" strike="noStrike" cap="none" normalizeH="0" baseline="0" dirty="0" smtClean="0">
                <a:ln>
                  <a:noFill/>
                </a:ln>
                <a:solidFill>
                  <a:srgbClr val="000000"/>
                </a:solidFill>
                <a:effectLst/>
                <a:latin typeface="Candara" pitchFamily="34" charset="0"/>
                <a:cs typeface="Arial" pitchFamily="34" charset="0"/>
              </a:rPr>
              <a:t>Neighbourhood Plan</a:t>
            </a:r>
            <a:r>
              <a:rPr kumimoji="0" lang="en-US" altLang="en-US" sz="1050" b="0" i="0" u="none" strike="noStrike" cap="none" normalizeH="0" baseline="0" dirty="0" smtClean="0">
                <a:ln>
                  <a:noFill/>
                </a:ln>
                <a:solidFill>
                  <a:srgbClr val="000000"/>
                </a:solidFill>
                <a:effectLst/>
                <a:latin typeface="Candara" pitchFamily="34" charset="0"/>
                <a:cs typeface="Arial" pitchFamily="34" charset="0"/>
              </a:rPr>
              <a:t> for Bishop’s Castle.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50" b="0" i="0" u="none" strike="noStrike" cap="none" normalizeH="0" baseline="0" dirty="0" smtClean="0">
              <a:ln>
                <a:noFill/>
              </a:ln>
              <a:solidFill>
                <a:srgbClr val="000000"/>
              </a:solidFill>
              <a:effectLst/>
              <a:latin typeface="Candar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smtClean="0">
                <a:ln>
                  <a:noFill/>
                </a:ln>
                <a:solidFill>
                  <a:srgbClr val="000000"/>
                </a:solidFill>
                <a:effectLst/>
                <a:latin typeface="Calibri" pitchFamily="34" charset="0"/>
                <a:cs typeface="Arial" pitchFamily="34" charset="0"/>
              </a:rPr>
              <a:t>The Neighbourhood Plan is concerned with planning decisions, whereas the Community-Led Plan covers all things important to a community.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5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smtClean="0">
                <a:ln>
                  <a:noFill/>
                </a:ln>
                <a:solidFill>
                  <a:srgbClr val="000000"/>
                </a:solidFill>
                <a:effectLst/>
                <a:latin typeface="Calibri" pitchFamily="34" charset="0"/>
                <a:cs typeface="Arial" pitchFamily="34" charset="0"/>
              </a:rPr>
              <a:t>Both plans work together for the future benefit of the Town.</a:t>
            </a:r>
          </a:p>
          <a:p>
            <a:pPr marL="0" marR="0" lvl="0" indent="0" algn="l" defTabSz="914400" rtl="0" eaLnBrk="1" fontAlgn="base" latinLnBrk="0" hangingPunct="1">
              <a:lnSpc>
                <a:spcPct val="100000"/>
              </a:lnSpc>
              <a:spcBef>
                <a:spcPct val="0"/>
              </a:spcBef>
              <a:spcAft>
                <a:spcPts val="563"/>
              </a:spcAft>
              <a:buClrTx/>
              <a:buSzTx/>
              <a:buFontTx/>
              <a:buNone/>
              <a:tabLst/>
            </a:pPr>
            <a:endParaRPr kumimoji="0" lang="en-GB" altLang="en-US" sz="9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77751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11560" y="226951"/>
            <a:ext cx="7620000" cy="662473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indent="0" algn="ctr">
              <a:buFont typeface="Arial" panose="020B0604020202020204" pitchFamily="34" charset="0"/>
              <a:buNone/>
            </a:pPr>
            <a:r>
              <a:rPr lang="en-GB" sz="2400" b="1" dirty="0" smtClean="0">
                <a:latin typeface="+mj-lt"/>
              </a:rPr>
              <a:t>Sustainability Projects</a:t>
            </a:r>
          </a:p>
          <a:p>
            <a:r>
              <a:rPr lang="en-GB" sz="2000" b="1" dirty="0" smtClean="0">
                <a:latin typeface="+mj-lt"/>
              </a:rPr>
              <a:t>Climate and Bio-Diversity Action Plan</a:t>
            </a:r>
            <a:r>
              <a:rPr lang="en-GB" sz="2000" dirty="0" smtClean="0">
                <a:latin typeface="+mj-lt"/>
              </a:rPr>
              <a:t> (adopted by Town Council)</a:t>
            </a:r>
            <a:br>
              <a:rPr lang="en-GB" sz="2000" dirty="0" smtClean="0">
                <a:latin typeface="+mj-lt"/>
              </a:rPr>
            </a:br>
            <a:r>
              <a:rPr lang="en-GB" sz="1600" dirty="0" smtClean="0">
                <a:solidFill>
                  <a:srgbClr val="FF0000"/>
                </a:solidFill>
                <a:latin typeface="+mj-lt"/>
                <a:hlinkClick r:id="rId2"/>
              </a:rPr>
              <a:t>https://bishopscastletowncouncil.gov.uk/sustainability/</a:t>
            </a:r>
            <a:endParaRPr lang="en-GB" sz="2000" dirty="0" smtClean="0">
              <a:latin typeface="+mj-lt"/>
            </a:endParaRPr>
          </a:p>
          <a:p>
            <a:r>
              <a:rPr lang="en-GB" sz="2000" b="1" dirty="0" smtClean="0">
                <a:latin typeface="+mj-lt"/>
              </a:rPr>
              <a:t>Local Food Resilience Strategy Plan</a:t>
            </a:r>
            <a:r>
              <a:rPr lang="en-GB" sz="2000" dirty="0" smtClean="0">
                <a:latin typeface="+mj-lt"/>
              </a:rPr>
              <a:t> (adopted by Town Council)</a:t>
            </a:r>
            <a:br>
              <a:rPr lang="en-GB" sz="2000" dirty="0" smtClean="0">
                <a:latin typeface="+mj-lt"/>
              </a:rPr>
            </a:br>
            <a:r>
              <a:rPr lang="en-GB" sz="1600" dirty="0" smtClean="0">
                <a:solidFill>
                  <a:srgbClr val="FF0000"/>
                </a:solidFill>
                <a:latin typeface="+mj-lt"/>
                <a:hlinkClick r:id="rId2"/>
              </a:rPr>
              <a:t>https://bishopscastletowncouncil.gov.uk/sustainability/</a:t>
            </a:r>
            <a:endParaRPr lang="en-GB" sz="2000" dirty="0" smtClean="0">
              <a:latin typeface="+mj-lt"/>
            </a:endParaRPr>
          </a:p>
          <a:p>
            <a:r>
              <a:rPr lang="en-GB" sz="2000" b="1" dirty="0" smtClean="0">
                <a:latin typeface="+mj-lt"/>
              </a:rPr>
              <a:t>Restore Shropshire Verges Project</a:t>
            </a:r>
            <a:r>
              <a:rPr lang="en-GB" sz="2000" dirty="0" smtClean="0">
                <a:latin typeface="+mj-lt"/>
              </a:rPr>
              <a:t> continues on the crossroads (up to 1,000 wildflowers planted). Volunteers needed for cut-and-clear in July.  </a:t>
            </a:r>
            <a:r>
              <a:rPr lang="en-GB" sz="1600" dirty="0" smtClean="0">
                <a:solidFill>
                  <a:srgbClr val="FF0000"/>
                </a:solidFill>
                <a:latin typeface="+mj-lt"/>
              </a:rPr>
              <a:t>E-mail </a:t>
            </a:r>
            <a:r>
              <a:rPr lang="en-GB" sz="1600" dirty="0" smtClean="0">
                <a:solidFill>
                  <a:srgbClr val="FF0000"/>
                </a:solidFill>
                <a:latin typeface="+mj-lt"/>
                <a:hlinkClick r:id="rId3"/>
              </a:rPr>
              <a:t>townplan@bishopscastle.co.uk</a:t>
            </a:r>
            <a:r>
              <a:rPr lang="en-GB" sz="1600" dirty="0" smtClean="0">
                <a:solidFill>
                  <a:srgbClr val="FF0000"/>
                </a:solidFill>
                <a:latin typeface="+mj-lt"/>
              </a:rPr>
              <a:t> </a:t>
            </a:r>
          </a:p>
          <a:p>
            <a:r>
              <a:rPr lang="en-GB" sz="2000" b="1" dirty="0" smtClean="0">
                <a:latin typeface="+mj-lt"/>
              </a:rPr>
              <a:t>Community College Vegetable Garden</a:t>
            </a:r>
            <a:r>
              <a:rPr lang="en-GB" sz="2000" dirty="0" smtClean="0">
                <a:latin typeface="+mj-lt"/>
              </a:rPr>
              <a:t>, supplying fresh produce to the College’s kitchen.  Help needed, 1-2 hours per week </a:t>
            </a:r>
            <a:r>
              <a:rPr lang="en-GB" sz="1600" dirty="0" smtClean="0">
                <a:solidFill>
                  <a:srgbClr val="FF0000"/>
                </a:solidFill>
              </a:rPr>
              <a:t>E-mail </a:t>
            </a:r>
            <a:r>
              <a:rPr lang="en-GB" sz="1600" dirty="0" smtClean="0">
                <a:solidFill>
                  <a:srgbClr val="FF0000"/>
                </a:solidFill>
                <a:hlinkClick r:id="rId3"/>
              </a:rPr>
              <a:t>townplan@bishopscastle.co.uk</a:t>
            </a:r>
            <a:r>
              <a:rPr lang="en-GB" sz="1600" dirty="0" smtClean="0">
                <a:solidFill>
                  <a:srgbClr val="FF0000"/>
                </a:solidFill>
              </a:rPr>
              <a:t>  </a:t>
            </a:r>
          </a:p>
          <a:p>
            <a:r>
              <a:rPr lang="en-GB" sz="2000" dirty="0" smtClean="0">
                <a:latin typeface="+mj-lt"/>
              </a:rPr>
              <a:t>‘</a:t>
            </a:r>
            <a:r>
              <a:rPr lang="en-GB" sz="2000" b="1" dirty="0" smtClean="0">
                <a:latin typeface="+mj-lt"/>
              </a:rPr>
              <a:t>Fight the Plastic’</a:t>
            </a:r>
            <a:r>
              <a:rPr lang="en-GB" sz="2000" dirty="0" smtClean="0">
                <a:latin typeface="+mj-lt"/>
              </a:rPr>
              <a:t> </a:t>
            </a:r>
            <a:r>
              <a:rPr lang="en-GB" sz="2000" b="1" dirty="0" smtClean="0">
                <a:latin typeface="+mj-lt"/>
              </a:rPr>
              <a:t>campaign</a:t>
            </a:r>
            <a:r>
              <a:rPr lang="en-GB" sz="2000" dirty="0" smtClean="0">
                <a:latin typeface="+mj-lt"/>
              </a:rPr>
              <a:t> – a first in Shropshire!</a:t>
            </a:r>
          </a:p>
          <a:p>
            <a:r>
              <a:rPr lang="en-GB" sz="2000" b="1" dirty="0" smtClean="0">
                <a:latin typeface="+mj-lt"/>
              </a:rPr>
              <a:t>Bishop’s Castle ‘</a:t>
            </a:r>
            <a:r>
              <a:rPr lang="en-GB" sz="2000" b="1" dirty="0" err="1" smtClean="0">
                <a:latin typeface="+mj-lt"/>
              </a:rPr>
              <a:t>Freegle</a:t>
            </a:r>
            <a:r>
              <a:rPr lang="en-GB" sz="2000" b="1" dirty="0" smtClean="0">
                <a:latin typeface="+mj-lt"/>
              </a:rPr>
              <a:t>’</a:t>
            </a:r>
            <a:r>
              <a:rPr lang="en-GB" sz="2000" b="1" i="1" dirty="0" smtClean="0">
                <a:latin typeface="+mj-lt"/>
              </a:rPr>
              <a:t> </a:t>
            </a:r>
            <a:r>
              <a:rPr lang="en-GB" sz="2000" b="1" dirty="0" smtClean="0">
                <a:latin typeface="+mj-lt"/>
              </a:rPr>
              <a:t>site</a:t>
            </a:r>
            <a:r>
              <a:rPr lang="en-GB" sz="2000" b="1" i="1" dirty="0" smtClean="0">
                <a:latin typeface="+mj-lt"/>
              </a:rPr>
              <a:t>:</a:t>
            </a:r>
            <a:r>
              <a:rPr lang="en-GB" sz="2000" i="1" dirty="0" smtClean="0">
                <a:latin typeface="+mj-lt"/>
              </a:rPr>
              <a:t> </a:t>
            </a:r>
            <a:r>
              <a:rPr lang="en-GB" sz="2000" dirty="0" smtClean="0">
                <a:latin typeface="+mj-lt"/>
              </a:rPr>
              <a:t>started 2014, now with over 1,000 users offering free items for collection</a:t>
            </a:r>
          </a:p>
          <a:p>
            <a:r>
              <a:rPr lang="en-GB" sz="2000" b="1" dirty="0" smtClean="0">
                <a:latin typeface="+mj-lt"/>
              </a:rPr>
              <a:t>Neighbourhood Plan</a:t>
            </a:r>
            <a:r>
              <a:rPr lang="en-GB" sz="2000" dirty="0" smtClean="0">
                <a:latin typeface="+mj-lt"/>
              </a:rPr>
              <a:t>: Climate Mitigation ideas paper submitted for inclusion, including high energy standards for new builds </a:t>
            </a:r>
            <a:r>
              <a:rPr lang="en-GB" sz="1600" dirty="0" smtClean="0">
                <a:solidFill>
                  <a:srgbClr val="FF0000"/>
                </a:solidFill>
                <a:latin typeface="+mj-lt"/>
                <a:hlinkClick r:id="rId2"/>
              </a:rPr>
              <a:t>https://bishopscastletowncouncil.gov.uk/sustainability/</a:t>
            </a:r>
            <a:r>
              <a:rPr lang="en-GB" sz="1600" dirty="0" smtClean="0">
                <a:solidFill>
                  <a:srgbClr val="FF0000"/>
                </a:solidFill>
                <a:latin typeface="+mj-lt"/>
              </a:rPr>
              <a:t> </a:t>
            </a:r>
          </a:p>
          <a:p>
            <a:r>
              <a:rPr lang="en-GB" sz="2000" b="1" dirty="0" smtClean="0">
                <a:latin typeface="+mj-lt"/>
              </a:rPr>
              <a:t>Energy Diary </a:t>
            </a:r>
            <a:r>
              <a:rPr lang="en-GB" sz="1600" dirty="0" smtClean="0">
                <a:latin typeface="+mj-lt"/>
              </a:rPr>
              <a:t>- </a:t>
            </a:r>
            <a:r>
              <a:rPr lang="en-GB" sz="2000" dirty="0" smtClean="0">
                <a:latin typeface="+mj-lt"/>
              </a:rPr>
              <a:t>created for use in local schools</a:t>
            </a:r>
            <a:r>
              <a:rPr lang="en-GB" sz="1600" i="1" dirty="0" smtClean="0">
                <a:latin typeface="+mj-lt"/>
              </a:rPr>
              <a:t/>
            </a:r>
            <a:br>
              <a:rPr lang="en-GB" sz="1600" i="1" dirty="0" smtClean="0">
                <a:latin typeface="+mj-lt"/>
              </a:rPr>
            </a:br>
            <a:r>
              <a:rPr lang="en-GB" sz="1600" dirty="0" smtClean="0">
                <a:solidFill>
                  <a:srgbClr val="FF0000"/>
                </a:solidFill>
                <a:latin typeface="+mj-lt"/>
                <a:hlinkClick r:id="rId4"/>
              </a:rPr>
              <a:t>https://lightfootenterprises.org/</a:t>
            </a:r>
            <a:r>
              <a:rPr lang="en-GB" sz="1600" dirty="0" smtClean="0">
                <a:solidFill>
                  <a:srgbClr val="FF0000"/>
                </a:solidFill>
                <a:latin typeface="+mj-lt"/>
              </a:rPr>
              <a:t> </a:t>
            </a:r>
            <a:r>
              <a:rPr lang="en-GB" sz="1400" i="1" dirty="0" smtClean="0">
                <a:latin typeface="+mj-lt"/>
              </a:rPr>
              <a:t/>
            </a:r>
            <a:br>
              <a:rPr lang="en-GB" sz="1400" i="1" dirty="0" smtClean="0">
                <a:latin typeface="+mj-lt"/>
              </a:rPr>
            </a:br>
            <a:endParaRPr lang="en-GB" sz="1600" dirty="0" smtClean="0">
              <a:solidFill>
                <a:srgbClr val="FF0000"/>
              </a:solidFill>
              <a:latin typeface="+mj-lt"/>
            </a:endParaRPr>
          </a:p>
          <a:p>
            <a:endParaRPr lang="en-GB" sz="2000" dirty="0" smtClean="0">
              <a:latin typeface="+mj-lt"/>
            </a:endParaRPr>
          </a:p>
          <a:p>
            <a:endParaRPr lang="en-GB" sz="2000" dirty="0" smtClean="0">
              <a:latin typeface="+mj-lt"/>
            </a:endParaRPr>
          </a:p>
          <a:p>
            <a:endParaRPr lang="en-GB" sz="2400" dirty="0" smtClean="0">
              <a:latin typeface="+mj-lt"/>
            </a:endParaRPr>
          </a:p>
          <a:p>
            <a:endParaRPr lang="en-GB" sz="2400" dirty="0" smtClean="0">
              <a:latin typeface="+mj-lt"/>
            </a:endParaRPr>
          </a:p>
          <a:p>
            <a:endParaRPr lang="en-GB" sz="2400" dirty="0">
              <a:latin typeface="+mj-lt"/>
            </a:endParaRPr>
          </a:p>
        </p:txBody>
      </p:sp>
    </p:spTree>
    <p:extLst>
      <p:ext uri="{BB962C8B-B14F-4D97-AF65-F5344CB8AC3E}">
        <p14:creationId xmlns:p14="http://schemas.microsoft.com/office/powerpoint/2010/main" val="1597602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442216">
            <a:off x="932634" y="1325491"/>
            <a:ext cx="3962043" cy="556741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05107">
            <a:off x="3638116" y="1539137"/>
            <a:ext cx="5651267" cy="391323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2" name="TextBox 1"/>
          <p:cNvSpPr txBox="1"/>
          <p:nvPr/>
        </p:nvSpPr>
        <p:spPr>
          <a:xfrm>
            <a:off x="97455" y="116632"/>
            <a:ext cx="9036496" cy="461665"/>
          </a:xfrm>
          <a:prstGeom prst="rect">
            <a:avLst/>
          </a:prstGeom>
          <a:noFill/>
        </p:spPr>
        <p:txBody>
          <a:bodyPr wrap="square" rtlCol="0">
            <a:spAutoFit/>
          </a:bodyPr>
          <a:lstStyle/>
          <a:p>
            <a:pPr algn="ctr"/>
            <a:r>
              <a:rPr lang="en-GB" sz="2400" b="1" dirty="0" smtClean="0"/>
              <a:t>Progress and Achievements 2019-20 / Community Town Plan 2020-22</a:t>
            </a:r>
            <a:endParaRPr lang="en-GB" sz="2400" b="1" dirty="0"/>
          </a:p>
        </p:txBody>
      </p:sp>
    </p:spTree>
    <p:extLst>
      <p:ext uri="{BB962C8B-B14F-4D97-AF65-F5344CB8AC3E}">
        <p14:creationId xmlns:p14="http://schemas.microsoft.com/office/powerpoint/2010/main" val="157274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332656"/>
            <a:ext cx="7920880" cy="523220"/>
          </a:xfrm>
          <a:prstGeom prst="rect">
            <a:avLst/>
          </a:prstGeom>
        </p:spPr>
        <p:txBody>
          <a:bodyPr wrap="square">
            <a:spAutoFit/>
          </a:bodyPr>
          <a:lstStyle/>
          <a:p>
            <a:pPr lvl="0" fontAlgn="base">
              <a:spcBef>
                <a:spcPts val="13"/>
              </a:spcBef>
              <a:spcAft>
                <a:spcPct val="0"/>
              </a:spcAft>
            </a:pPr>
            <a:r>
              <a:rPr lang="en-GB" altLang="en-US" sz="2800" b="1" u="sng" dirty="0">
                <a:solidFill>
                  <a:srgbClr val="0000FF"/>
                </a:solidFill>
                <a:latin typeface="Calibri" pitchFamily="34" charset="0"/>
                <a:cs typeface="Arial" pitchFamily="34" charset="0"/>
              </a:rPr>
              <a:t>www.bishopscastletowncouncil.gov.uk/town-plan/</a:t>
            </a:r>
            <a:r>
              <a:rPr lang="en-GB" altLang="en-US" b="1" dirty="0">
                <a:solidFill>
                  <a:srgbClr val="666666"/>
                </a:solidFill>
                <a:latin typeface="Calibri" pitchFamily="34" charset="0"/>
                <a:cs typeface="Arial" pitchFamily="34" charset="0"/>
              </a:rPr>
              <a:t> </a:t>
            </a:r>
            <a:endParaRPr lang="en-US" altLang="en-US" sz="2400" dirty="0">
              <a:latin typeface="Arial" pitchFamily="34" charset="0"/>
              <a:cs typeface="Arial" pitchFamily="34"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927884"/>
            <a:ext cx="6264696" cy="560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3225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228</Words>
  <Application>Microsoft Office PowerPoint</Application>
  <PresentationFormat>On-screen Show (4:3)</PresentationFormat>
  <Paragraphs>50</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 Vehicle Charging Points for Bishop’s Castle</dc:title>
  <dc:creator>Mike Watkins</dc:creator>
  <cp:lastModifiedBy>keith</cp:lastModifiedBy>
  <cp:revision>28</cp:revision>
  <dcterms:created xsi:type="dcterms:W3CDTF">2021-06-22T12:19:03Z</dcterms:created>
  <dcterms:modified xsi:type="dcterms:W3CDTF">2021-10-30T12:16:21Z</dcterms:modified>
</cp:coreProperties>
</file>